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6" r:id="rId2"/>
    <p:sldId id="327" r:id="rId3"/>
    <p:sldId id="328" r:id="rId4"/>
    <p:sldId id="256" r:id="rId5"/>
    <p:sldId id="259" r:id="rId6"/>
    <p:sldId id="260" r:id="rId7"/>
    <p:sldId id="263" r:id="rId8"/>
    <p:sldId id="262" r:id="rId9"/>
    <p:sldId id="329" r:id="rId10"/>
    <p:sldId id="330" r:id="rId11"/>
    <p:sldId id="331" r:id="rId12"/>
    <p:sldId id="332" r:id="rId13"/>
    <p:sldId id="333" r:id="rId14"/>
    <p:sldId id="334" r:id="rId15"/>
    <p:sldId id="335" r:id="rId16"/>
    <p:sldId id="336" r:id="rId17"/>
    <p:sldId id="261" r:id="rId18"/>
    <p:sldId id="264" r:id="rId19"/>
    <p:sldId id="266" r:id="rId20"/>
    <p:sldId id="290" r:id="rId21"/>
    <p:sldId id="299" r:id="rId22"/>
    <p:sldId id="300" r:id="rId23"/>
    <p:sldId id="301" r:id="rId24"/>
    <p:sldId id="303" r:id="rId25"/>
    <p:sldId id="304" r:id="rId26"/>
    <p:sldId id="305" r:id="rId27"/>
    <p:sldId id="306" r:id="rId28"/>
    <p:sldId id="307" r:id="rId29"/>
    <p:sldId id="308" r:id="rId30"/>
    <p:sldId id="309" r:id="rId31"/>
    <p:sldId id="310" r:id="rId32"/>
    <p:sldId id="311" r:id="rId33"/>
    <p:sldId id="302" r:id="rId34"/>
    <p:sldId id="312" r:id="rId35"/>
    <p:sldId id="313" r:id="rId36"/>
    <p:sldId id="314" r:id="rId37"/>
    <p:sldId id="315" r:id="rId38"/>
    <p:sldId id="316" r:id="rId39"/>
    <p:sldId id="317" r:id="rId40"/>
    <p:sldId id="318" r:id="rId41"/>
    <p:sldId id="285" r:id="rId42"/>
    <p:sldId id="275" r:id="rId43"/>
    <p:sldId id="276" r:id="rId44"/>
    <p:sldId id="267" r:id="rId45"/>
    <p:sldId id="277" r:id="rId46"/>
    <p:sldId id="268" r:id="rId47"/>
    <p:sldId id="278" r:id="rId48"/>
    <p:sldId id="269" r:id="rId49"/>
    <p:sldId id="280" r:id="rId50"/>
    <p:sldId id="270" r:id="rId51"/>
    <p:sldId id="271" r:id="rId52"/>
    <p:sldId id="272" r:id="rId53"/>
    <p:sldId id="273" r:id="rId54"/>
    <p:sldId id="274" r:id="rId55"/>
    <p:sldId id="281" r:id="rId56"/>
    <p:sldId id="282" r:id="rId57"/>
    <p:sldId id="283" r:id="rId58"/>
    <p:sldId id="284" r:id="rId59"/>
    <p:sldId id="325"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74" autoAdjust="0"/>
  </p:normalViewPr>
  <p:slideViewPr>
    <p:cSldViewPr>
      <p:cViewPr varScale="1">
        <p:scale>
          <a:sx n="53" d="100"/>
          <a:sy n="53" d="100"/>
        </p:scale>
        <p:origin x="-95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524BE6-3073-463F-AF1E-3935AA96E10A}"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A2546-549F-4B54-936B-BC124D438F5E}" type="slidenum">
              <a:rPr lang="en-US" smtClean="0"/>
              <a:t>‹#›</a:t>
            </a:fld>
            <a:endParaRPr lang="en-US"/>
          </a:p>
        </p:txBody>
      </p:sp>
    </p:spTree>
    <p:extLst>
      <p:ext uri="{BB962C8B-B14F-4D97-AF65-F5344CB8AC3E}">
        <p14:creationId xmlns:p14="http://schemas.microsoft.com/office/powerpoint/2010/main" val="1635092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524BE6-3073-463F-AF1E-3935AA96E10A}"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A2546-549F-4B54-936B-BC124D438F5E}" type="slidenum">
              <a:rPr lang="en-US" smtClean="0"/>
              <a:t>‹#›</a:t>
            </a:fld>
            <a:endParaRPr lang="en-US"/>
          </a:p>
        </p:txBody>
      </p:sp>
    </p:spTree>
    <p:extLst>
      <p:ext uri="{BB962C8B-B14F-4D97-AF65-F5344CB8AC3E}">
        <p14:creationId xmlns:p14="http://schemas.microsoft.com/office/powerpoint/2010/main" val="4241854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524BE6-3073-463F-AF1E-3935AA96E10A}"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A2546-549F-4B54-936B-BC124D438F5E}" type="slidenum">
              <a:rPr lang="en-US" smtClean="0"/>
              <a:t>‹#›</a:t>
            </a:fld>
            <a:endParaRPr lang="en-US"/>
          </a:p>
        </p:txBody>
      </p:sp>
    </p:spTree>
    <p:extLst>
      <p:ext uri="{BB962C8B-B14F-4D97-AF65-F5344CB8AC3E}">
        <p14:creationId xmlns:p14="http://schemas.microsoft.com/office/powerpoint/2010/main" val="251383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524BE6-3073-463F-AF1E-3935AA96E10A}"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A2546-549F-4B54-936B-BC124D438F5E}" type="slidenum">
              <a:rPr lang="en-US" smtClean="0"/>
              <a:t>‹#›</a:t>
            </a:fld>
            <a:endParaRPr lang="en-US"/>
          </a:p>
        </p:txBody>
      </p:sp>
    </p:spTree>
    <p:extLst>
      <p:ext uri="{BB962C8B-B14F-4D97-AF65-F5344CB8AC3E}">
        <p14:creationId xmlns:p14="http://schemas.microsoft.com/office/powerpoint/2010/main" val="226660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524BE6-3073-463F-AF1E-3935AA96E10A}"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A2546-549F-4B54-936B-BC124D438F5E}" type="slidenum">
              <a:rPr lang="en-US" smtClean="0"/>
              <a:t>‹#›</a:t>
            </a:fld>
            <a:endParaRPr lang="en-US"/>
          </a:p>
        </p:txBody>
      </p:sp>
    </p:spTree>
    <p:extLst>
      <p:ext uri="{BB962C8B-B14F-4D97-AF65-F5344CB8AC3E}">
        <p14:creationId xmlns:p14="http://schemas.microsoft.com/office/powerpoint/2010/main" val="270671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524BE6-3073-463F-AF1E-3935AA96E10A}" type="datetimeFigureOut">
              <a:rPr lang="en-US" smtClean="0"/>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A2546-549F-4B54-936B-BC124D438F5E}" type="slidenum">
              <a:rPr lang="en-US" smtClean="0"/>
              <a:t>‹#›</a:t>
            </a:fld>
            <a:endParaRPr lang="en-US"/>
          </a:p>
        </p:txBody>
      </p:sp>
    </p:spTree>
    <p:extLst>
      <p:ext uri="{BB962C8B-B14F-4D97-AF65-F5344CB8AC3E}">
        <p14:creationId xmlns:p14="http://schemas.microsoft.com/office/powerpoint/2010/main" val="160965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524BE6-3073-463F-AF1E-3935AA96E10A}" type="datetimeFigureOut">
              <a:rPr lang="en-US" smtClean="0"/>
              <a:t>10/21/2014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DA2546-549F-4B54-936B-BC124D438F5E}" type="slidenum">
              <a:rPr lang="en-US" smtClean="0"/>
              <a:t>‹#›</a:t>
            </a:fld>
            <a:endParaRPr lang="en-US"/>
          </a:p>
        </p:txBody>
      </p:sp>
    </p:spTree>
    <p:extLst>
      <p:ext uri="{BB962C8B-B14F-4D97-AF65-F5344CB8AC3E}">
        <p14:creationId xmlns:p14="http://schemas.microsoft.com/office/powerpoint/2010/main" val="115692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524BE6-3073-463F-AF1E-3935AA96E10A}" type="datetimeFigureOut">
              <a:rPr lang="en-US" smtClean="0"/>
              <a:t>10/21/2014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DA2546-549F-4B54-936B-BC124D438F5E}" type="slidenum">
              <a:rPr lang="en-US" smtClean="0"/>
              <a:t>‹#›</a:t>
            </a:fld>
            <a:endParaRPr lang="en-US"/>
          </a:p>
        </p:txBody>
      </p:sp>
    </p:spTree>
    <p:extLst>
      <p:ext uri="{BB962C8B-B14F-4D97-AF65-F5344CB8AC3E}">
        <p14:creationId xmlns:p14="http://schemas.microsoft.com/office/powerpoint/2010/main" val="3652880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24BE6-3073-463F-AF1E-3935AA96E10A}" type="datetimeFigureOut">
              <a:rPr lang="en-US" smtClean="0"/>
              <a:t>10/21/2014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DA2546-549F-4B54-936B-BC124D438F5E}" type="slidenum">
              <a:rPr lang="en-US" smtClean="0"/>
              <a:t>‹#›</a:t>
            </a:fld>
            <a:endParaRPr lang="en-US"/>
          </a:p>
        </p:txBody>
      </p:sp>
    </p:spTree>
    <p:extLst>
      <p:ext uri="{BB962C8B-B14F-4D97-AF65-F5344CB8AC3E}">
        <p14:creationId xmlns:p14="http://schemas.microsoft.com/office/powerpoint/2010/main" val="3655666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524BE6-3073-463F-AF1E-3935AA96E10A}" type="datetimeFigureOut">
              <a:rPr lang="en-US" smtClean="0"/>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A2546-549F-4B54-936B-BC124D438F5E}" type="slidenum">
              <a:rPr lang="en-US" smtClean="0"/>
              <a:t>‹#›</a:t>
            </a:fld>
            <a:endParaRPr lang="en-US"/>
          </a:p>
        </p:txBody>
      </p:sp>
    </p:spTree>
    <p:extLst>
      <p:ext uri="{BB962C8B-B14F-4D97-AF65-F5344CB8AC3E}">
        <p14:creationId xmlns:p14="http://schemas.microsoft.com/office/powerpoint/2010/main" val="1920562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524BE6-3073-463F-AF1E-3935AA96E10A}" type="datetimeFigureOut">
              <a:rPr lang="en-US" smtClean="0"/>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A2546-549F-4B54-936B-BC124D438F5E}" type="slidenum">
              <a:rPr lang="en-US" smtClean="0"/>
              <a:t>‹#›</a:t>
            </a:fld>
            <a:endParaRPr lang="en-US"/>
          </a:p>
        </p:txBody>
      </p:sp>
    </p:spTree>
    <p:extLst>
      <p:ext uri="{BB962C8B-B14F-4D97-AF65-F5344CB8AC3E}">
        <p14:creationId xmlns:p14="http://schemas.microsoft.com/office/powerpoint/2010/main" val="777421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524BE6-3073-463F-AF1E-3935AA96E10A}" type="datetimeFigureOut">
              <a:rPr lang="en-US" smtClean="0"/>
              <a:t>10/21/2014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A2546-549F-4B54-936B-BC124D438F5E}" type="slidenum">
              <a:rPr lang="en-US" smtClean="0"/>
              <a:t>‹#›</a:t>
            </a:fld>
            <a:endParaRPr lang="en-US"/>
          </a:p>
        </p:txBody>
      </p:sp>
    </p:spTree>
    <p:extLst>
      <p:ext uri="{BB962C8B-B14F-4D97-AF65-F5344CB8AC3E}">
        <p14:creationId xmlns:p14="http://schemas.microsoft.com/office/powerpoint/2010/main" val="908753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paceweathergallery.com/full_image.php?image_name=Morris-Maduro-Maduro-TLE8Oct2014Montage1_1412804130.jp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paceweathergallery.com/full_image.php?image_name=Steve-DSC02913-1-2_1412835187.jp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com/url?sa=i&amp;source=images&amp;cd=&amp;cad=rja&amp;docid=_EFtStWWDEJJ3M&amp;tbnid=FDF3_UCs_w_dbM:&amp;ved=0CAgQjRwwAA&amp;url=http://www.windows2universe.org/sun/atmosphere/solar_eclipse.html&amp;ei=G89mUruCOMer4AOT-YGIDg&amp;psig=AFQjCNEup078f8nseYaVSORqHmu_JjnpXg&amp;ust=1382555803999235"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www.google.com/url?sa=i&amp;rct=j&amp;q=&amp;esrc=s&amp;frm=1&amp;source=images&amp;cd=&amp;cad=rja&amp;docid=4zIy1JFaVLcVCM&amp;tbnid=jXpSBC9bqg9bKM:&amp;ved=0CAUQjRw&amp;url=http://www.ofcom.org.uk/static/archive/ra/topics/research/rcru/project48/final_report/introduction.htm&amp;ei=ctNmUpHVH7Ll4AO44YGACw&amp;psig=AFQjCNFY12IQ8ZhRqnJJmjQ1e8HE9aBMoA&amp;ust=1382556890172165"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www.google.com/url?sa=i&amp;source=images&amp;cd=&amp;cad=rja&amp;docid=GE0CTOynJRvSvM&amp;tbnid=eDRzX830cA63kM:&amp;ved=0CAgQjRwwAA&amp;url=http://sointularipple.ca/2011/12/pale-blue-dot/lunar-eclipse-diagram/&amp;ei=Gs5mUokBjfzgA-HZgKgO&amp;psig=AFQjCNF7NBIxl6imxuBabKEVRS1xy2q5_w&amp;ust=1382555546043034"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aceweathergallery.com/full_image.php?image_name=Thusith-Abeykoon-total-eclipse-3_1412801597.png"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685800"/>
            <a:ext cx="7482035" cy="5977939"/>
          </a:xfrm>
        </p:spPr>
      </p:pic>
    </p:spTree>
    <p:extLst>
      <p:ext uri="{BB962C8B-B14F-4D97-AF65-F5344CB8AC3E}">
        <p14:creationId xmlns:p14="http://schemas.microsoft.com/office/powerpoint/2010/main" val="30085280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RIVERSIDE, CALIFORNIA</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2050" name="Picture 2" descr="http://0e33611cb8e6da737d5c-e13b5a910e105e07f9070866adaae10b.r15.cf1.rackcdn.com/Morris-Maduro-Maduro-TLE8Oct2014Montage1_1412804130_l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945" y="1461655"/>
            <a:ext cx="695325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3743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GAINSVILLE, FLORIDA</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3074" name="Picture 2" descr="http://0e33611cb8e6da737d5c-e13b5a910e105e07f9070866adaae10b.r15.cf1.rackcdn.com/Howard-Cohen-Lunar-Eclipse.2014-10-08.UT10.26_1600x1200_14127814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91" y="1226127"/>
            <a:ext cx="7405914" cy="555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342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KANSAS</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4098" name="Picture 2" descr="http://0e33611cb8e6da737d5c-e13b5a910e105e07f9070866adaae10b.r15.cf1.rackcdn.com/Steve-DSC02913-1-2_1412835187_l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6953250" cy="461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660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0e33611cb8e6da737d5c-e13b5a910e105e07f9070866adaae10b.r15.cf1.rackcdn.com/Jimmy-Westlake-3184-TLE-100814-0519am-smc_14127817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457200"/>
            <a:ext cx="8506691" cy="56003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solidFill>
                <a:schemeClr val="bg1"/>
              </a:solidFill>
            </a:endParaRPr>
          </a:p>
        </p:txBody>
      </p:sp>
    </p:spTree>
    <p:extLst>
      <p:ext uri="{BB962C8B-B14F-4D97-AF65-F5344CB8AC3E}">
        <p14:creationId xmlns:p14="http://schemas.microsoft.com/office/powerpoint/2010/main" val="10656468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0e33611cb8e6da737d5c-e13b5a910e105e07f9070866adaae10b.r15.cf1.rackcdn.com/Jimmy-Westlake-3184-TLE-100814-0519am-smc_14127817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457200"/>
            <a:ext cx="8506691" cy="56003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chemeClr val="bg1"/>
                </a:solidFill>
              </a:rPr>
              <a:t>Lunar eclipses are supposed to be red. This morning's eclipse had an extra dash of turquoise. "The colors on this eclipsed moon were more varied and vivid than any in memory -- maybe because it stayed so close to the edge of the shadow for the duration of the eclipse," reports astronomy professor Jimmy Westlake, who sends this picture from Stagecoach, Colorado:</a:t>
            </a:r>
            <a:endParaRPr lang="en-US" dirty="0">
              <a:solidFill>
                <a:schemeClr val="bg1"/>
              </a:solidFill>
            </a:endParaRPr>
          </a:p>
        </p:txBody>
      </p:sp>
    </p:spTree>
    <p:extLst>
      <p:ext uri="{BB962C8B-B14F-4D97-AF65-F5344CB8AC3E}">
        <p14:creationId xmlns:p14="http://schemas.microsoft.com/office/powerpoint/2010/main" val="3732461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0e33611cb8e6da737d5c-e13b5a910e105e07f9070866adaae10b.r15.cf1.rackcdn.com/Jimmy-Westlake-3184-TLE-100814-0519am-smc_14127817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457200"/>
            <a:ext cx="8506691" cy="56003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endParaRPr lang="en-US" dirty="0" smtClean="0">
              <a:solidFill>
                <a:schemeClr val="bg1"/>
              </a:solidFill>
            </a:endParaRPr>
          </a:p>
          <a:p>
            <a:r>
              <a:rPr lang="en-US" dirty="0" smtClean="0">
                <a:solidFill>
                  <a:schemeClr val="bg1"/>
                </a:solidFill>
              </a:rPr>
              <a:t>"Nearly every color of the rainbow appeared on the Moon just before the end of totality," he says. </a:t>
            </a:r>
          </a:p>
          <a:p>
            <a:r>
              <a:rPr lang="en-US" dirty="0" smtClean="0">
                <a:solidFill>
                  <a:schemeClr val="bg1"/>
                </a:solidFill>
              </a:rPr>
              <a:t>Atmospheric scientist Richard Keen of the University of Colorado explains the colors: "During a lunar eclipse, most of the light illuminating the Moon passes through Earth's stratosphere where it is reddened by scattering. However, light passing through the upper stratosphere penetrates the ozone layer, which absorbs red light and actually makes the passing light ray bluer." This can be seen, he says, as a soft blue fringe around the red core of Earth's shadow--colors which are reflected from the surface of the Moon.</a:t>
            </a:r>
          </a:p>
          <a:p>
            <a:endParaRPr lang="en-US" dirty="0">
              <a:solidFill>
                <a:schemeClr val="bg1"/>
              </a:solidFill>
            </a:endParaRPr>
          </a:p>
        </p:txBody>
      </p:sp>
    </p:spTree>
    <p:extLst>
      <p:ext uri="{BB962C8B-B14F-4D97-AF65-F5344CB8AC3E}">
        <p14:creationId xmlns:p14="http://schemas.microsoft.com/office/powerpoint/2010/main" val="4265060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d366w3m5tf0813.cloudfront.net/wp-content/uploads/LunarEclipse_8Oct2014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 y="-38100"/>
            <a:ext cx="9553575" cy="689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407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533400"/>
            <a:ext cx="8229600" cy="1143000"/>
          </a:xfrm>
        </p:spPr>
        <p:txBody>
          <a:bodyPr>
            <a:normAutofit fontScale="90000"/>
          </a:bodyPr>
          <a:lstStyle/>
          <a:p>
            <a:r>
              <a:rPr lang="en-US" dirty="0" smtClean="0">
                <a:solidFill>
                  <a:schemeClr val="bg1"/>
                </a:solidFill>
              </a:rPr>
              <a:t>PENUMBRAL PART OFLUNAR ECLIPSE</a:t>
            </a:r>
            <a:endParaRPr lang="en-US" dirty="0">
              <a:solidFill>
                <a:schemeClr val="bg1"/>
              </a:solidFill>
            </a:endParaRPr>
          </a:p>
        </p:txBody>
      </p:sp>
      <p:pic>
        <p:nvPicPr>
          <p:cNvPr id="1026" name="Picture 2" descr="http://en.es-static.us/upl/2012/05/penumbral_eclipse_11-20-2002_Fred_Espenak.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94126"/>
            <a:ext cx="693420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984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windows2universe.org/sun/images/eclipse_dia_bi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171" y="1905000"/>
            <a:ext cx="7450667"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4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ofcom.org.uk/static/archive/ra/topics/research/rcru/project48/final_report/Image105.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590184"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855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304800"/>
            <a:ext cx="6172200" cy="6300027"/>
          </a:xfrm>
        </p:spPr>
      </p:pic>
    </p:spTree>
    <p:extLst>
      <p:ext uri="{BB962C8B-B14F-4D97-AF65-F5344CB8AC3E}">
        <p14:creationId xmlns:p14="http://schemas.microsoft.com/office/powerpoint/2010/main" val="1192951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eclipse-maps.com/Eclipse-Maps/Gallery/Pages/Annular-total_solar_eclipse_of_2013_November_3_files/HSE2013_America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52400"/>
            <a:ext cx="7122183" cy="921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360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cstate="print"/>
          <a:srcRect/>
          <a:stretch>
            <a:fillRect/>
          </a:stretch>
        </p:blipFill>
        <p:spPr bwMode="auto">
          <a:xfrm>
            <a:off x="615156" y="1219200"/>
            <a:ext cx="7913687" cy="5105400"/>
          </a:xfrm>
          <a:prstGeom prst="rect">
            <a:avLst/>
          </a:prstGeom>
          <a:noFill/>
          <a:ln w="9525">
            <a:noFill/>
            <a:miter lim="800000"/>
            <a:headEnd/>
            <a:tailEnd/>
          </a:ln>
        </p:spPr>
      </p:pic>
    </p:spTree>
    <p:extLst>
      <p:ext uri="{BB962C8B-B14F-4D97-AF65-F5344CB8AC3E}">
        <p14:creationId xmlns:p14="http://schemas.microsoft.com/office/powerpoint/2010/main" val="9102426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E2012May20A.gif"/>
          <p:cNvPicPr>
            <a:picLocks noGrp="1" noChangeAspect="1"/>
          </p:cNvPicPr>
          <p:nvPr>
            <p:ph idx="1"/>
          </p:nvPr>
        </p:nvPicPr>
        <p:blipFill>
          <a:blip r:embed="rId2" cstate="print"/>
          <a:stretch>
            <a:fillRect/>
          </a:stretch>
        </p:blipFill>
        <p:spPr>
          <a:xfrm>
            <a:off x="2667000" y="1805781"/>
            <a:ext cx="4190999" cy="4526279"/>
          </a:xfrm>
        </p:spPr>
      </p:pic>
    </p:spTree>
    <p:extLst>
      <p:ext uri="{BB962C8B-B14F-4D97-AF65-F5344CB8AC3E}">
        <p14:creationId xmlns:p14="http://schemas.microsoft.com/office/powerpoint/2010/main" val="2344678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descr="http://www.webresponsepro.com/eclipse/wp-content/uploads/2012/01/map.jpg"/>
          <p:cNvPicPr>
            <a:picLocks noChangeAspect="1" noChangeArrowheads="1"/>
          </p:cNvPicPr>
          <p:nvPr/>
        </p:nvPicPr>
        <p:blipFill>
          <a:blip r:embed="rId2" cstate="print"/>
          <a:srcRect/>
          <a:stretch>
            <a:fillRect/>
          </a:stretch>
        </p:blipFill>
        <p:spPr bwMode="auto">
          <a:xfrm>
            <a:off x="402896" y="1295400"/>
            <a:ext cx="8338207" cy="4876800"/>
          </a:xfrm>
          <a:prstGeom prst="rect">
            <a:avLst/>
          </a:prstGeom>
          <a:noFill/>
        </p:spPr>
      </p:pic>
    </p:spTree>
    <p:extLst>
      <p:ext uri="{BB962C8B-B14F-4D97-AF65-F5344CB8AC3E}">
        <p14:creationId xmlns:p14="http://schemas.microsoft.com/office/powerpoint/2010/main" val="4025597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clipsea.jpg"/>
          <p:cNvPicPr>
            <a:picLocks noGrp="1" noChangeAspect="1"/>
          </p:cNvPicPr>
          <p:nvPr>
            <p:ph idx="1"/>
          </p:nvPr>
        </p:nvPicPr>
        <p:blipFill>
          <a:blip r:embed="rId2" cstate="print"/>
          <a:stretch>
            <a:fillRect/>
          </a:stretch>
        </p:blipFill>
        <p:spPr>
          <a:xfrm>
            <a:off x="2720340" y="1819116"/>
            <a:ext cx="3703320" cy="4088130"/>
          </a:xfrm>
        </p:spPr>
      </p:pic>
    </p:spTree>
    <p:extLst>
      <p:ext uri="{BB962C8B-B14F-4D97-AF65-F5344CB8AC3E}">
        <p14:creationId xmlns:p14="http://schemas.microsoft.com/office/powerpoint/2010/main" val="20103168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clipseb.jpg"/>
          <p:cNvPicPr>
            <a:picLocks noGrp="1" noChangeAspect="1"/>
          </p:cNvPicPr>
          <p:nvPr>
            <p:ph idx="1"/>
          </p:nvPr>
        </p:nvPicPr>
        <p:blipFill>
          <a:blip r:embed="rId2" cstate="print"/>
          <a:stretch>
            <a:fillRect/>
          </a:stretch>
        </p:blipFill>
        <p:spPr>
          <a:xfrm>
            <a:off x="2720340" y="1819116"/>
            <a:ext cx="3703320" cy="4088130"/>
          </a:xfrm>
        </p:spPr>
      </p:pic>
    </p:spTree>
    <p:extLst>
      <p:ext uri="{BB962C8B-B14F-4D97-AF65-F5344CB8AC3E}">
        <p14:creationId xmlns:p14="http://schemas.microsoft.com/office/powerpoint/2010/main" val="22592734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clipsec.jpg"/>
          <p:cNvPicPr>
            <a:picLocks noGrp="1" noChangeAspect="1"/>
          </p:cNvPicPr>
          <p:nvPr>
            <p:ph idx="1"/>
          </p:nvPr>
        </p:nvPicPr>
        <p:blipFill>
          <a:blip r:embed="rId2" cstate="print"/>
          <a:stretch>
            <a:fillRect/>
          </a:stretch>
        </p:blipFill>
        <p:spPr>
          <a:xfrm>
            <a:off x="2720340" y="1819116"/>
            <a:ext cx="3703320" cy="4088130"/>
          </a:xfrm>
        </p:spPr>
      </p:pic>
    </p:spTree>
    <p:extLst>
      <p:ext uri="{BB962C8B-B14F-4D97-AF65-F5344CB8AC3E}">
        <p14:creationId xmlns:p14="http://schemas.microsoft.com/office/powerpoint/2010/main" val="3027219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clipsed.jpg"/>
          <p:cNvPicPr>
            <a:picLocks noGrp="1" noChangeAspect="1"/>
          </p:cNvPicPr>
          <p:nvPr>
            <p:ph idx="1"/>
          </p:nvPr>
        </p:nvPicPr>
        <p:blipFill>
          <a:blip r:embed="rId2" cstate="print"/>
          <a:stretch>
            <a:fillRect/>
          </a:stretch>
        </p:blipFill>
        <p:spPr>
          <a:xfrm>
            <a:off x="2720340" y="1819116"/>
            <a:ext cx="3703320" cy="4088130"/>
          </a:xfrm>
        </p:spPr>
      </p:pic>
    </p:spTree>
    <p:extLst>
      <p:ext uri="{BB962C8B-B14F-4D97-AF65-F5344CB8AC3E}">
        <p14:creationId xmlns:p14="http://schemas.microsoft.com/office/powerpoint/2010/main" val="3911432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clipsef.jpg"/>
          <p:cNvPicPr>
            <a:picLocks noGrp="1" noChangeAspect="1"/>
          </p:cNvPicPr>
          <p:nvPr>
            <p:ph idx="1"/>
          </p:nvPr>
        </p:nvPicPr>
        <p:blipFill>
          <a:blip r:embed="rId2" cstate="print"/>
          <a:stretch>
            <a:fillRect/>
          </a:stretch>
        </p:blipFill>
        <p:spPr>
          <a:xfrm>
            <a:off x="2720340" y="1819116"/>
            <a:ext cx="3703320" cy="4088130"/>
          </a:xfrm>
        </p:spPr>
      </p:pic>
    </p:spTree>
    <p:extLst>
      <p:ext uri="{BB962C8B-B14F-4D97-AF65-F5344CB8AC3E}">
        <p14:creationId xmlns:p14="http://schemas.microsoft.com/office/powerpoint/2010/main" val="3273387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clipseh.jpg"/>
          <p:cNvPicPr>
            <a:picLocks noGrp="1" noChangeAspect="1"/>
          </p:cNvPicPr>
          <p:nvPr>
            <p:ph idx="1"/>
          </p:nvPr>
        </p:nvPicPr>
        <p:blipFill>
          <a:blip r:embed="rId2" cstate="print"/>
          <a:stretch>
            <a:fillRect/>
          </a:stretch>
        </p:blipFill>
        <p:spPr>
          <a:xfrm>
            <a:off x="2720340" y="1819116"/>
            <a:ext cx="3703320" cy="4088130"/>
          </a:xfrm>
        </p:spPr>
      </p:pic>
    </p:spTree>
    <p:extLst>
      <p:ext uri="{BB962C8B-B14F-4D97-AF65-F5344CB8AC3E}">
        <p14:creationId xmlns:p14="http://schemas.microsoft.com/office/powerpoint/2010/main" val="17752252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600" y="152400"/>
            <a:ext cx="6310001" cy="6553199"/>
          </a:xfrm>
        </p:spPr>
      </p:pic>
    </p:spTree>
    <p:extLst>
      <p:ext uri="{BB962C8B-B14F-4D97-AF65-F5344CB8AC3E}">
        <p14:creationId xmlns:p14="http://schemas.microsoft.com/office/powerpoint/2010/main" val="26953522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clipsei.jpg"/>
          <p:cNvPicPr>
            <a:picLocks noGrp="1" noChangeAspect="1"/>
          </p:cNvPicPr>
          <p:nvPr>
            <p:ph idx="1"/>
          </p:nvPr>
        </p:nvPicPr>
        <p:blipFill>
          <a:blip r:embed="rId2" cstate="print"/>
          <a:stretch>
            <a:fillRect/>
          </a:stretch>
        </p:blipFill>
        <p:spPr>
          <a:xfrm>
            <a:off x="2720340" y="1819116"/>
            <a:ext cx="3703320" cy="4088130"/>
          </a:xfrm>
        </p:spPr>
      </p:pic>
    </p:spTree>
    <p:extLst>
      <p:ext uri="{BB962C8B-B14F-4D97-AF65-F5344CB8AC3E}">
        <p14:creationId xmlns:p14="http://schemas.microsoft.com/office/powerpoint/2010/main" val="24069587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clipsefinal.jpg"/>
          <p:cNvPicPr>
            <a:picLocks noGrp="1" noChangeAspect="1"/>
          </p:cNvPicPr>
          <p:nvPr>
            <p:ph idx="1"/>
          </p:nvPr>
        </p:nvPicPr>
        <p:blipFill>
          <a:blip r:embed="rId2" cstate="print"/>
          <a:stretch>
            <a:fillRect/>
          </a:stretch>
        </p:blipFill>
        <p:spPr>
          <a:xfrm>
            <a:off x="1793345" y="0"/>
            <a:ext cx="4572000" cy="6858000"/>
          </a:xfrm>
        </p:spPr>
      </p:pic>
    </p:spTree>
    <p:extLst>
      <p:ext uri="{BB962C8B-B14F-4D97-AF65-F5344CB8AC3E}">
        <p14:creationId xmlns:p14="http://schemas.microsoft.com/office/powerpoint/2010/main" val="2863364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6" name="Picture 4" descr="http://spaceweather.com/submissions/pics/w/Will-Davis-Eclipse-05-20-12ed_1337789623.jpg"/>
          <p:cNvPicPr>
            <a:picLocks noChangeAspect="1" noChangeArrowheads="1"/>
          </p:cNvPicPr>
          <p:nvPr/>
        </p:nvPicPr>
        <p:blipFill>
          <a:blip r:embed="rId2" cstate="print"/>
          <a:srcRect/>
          <a:stretch>
            <a:fillRect/>
          </a:stretch>
        </p:blipFill>
        <p:spPr bwMode="auto">
          <a:xfrm>
            <a:off x="63500" y="-136525"/>
            <a:ext cx="9277350" cy="8201025"/>
          </a:xfrm>
          <a:prstGeom prst="rect">
            <a:avLst/>
          </a:prstGeom>
          <a:noFill/>
        </p:spPr>
      </p:pic>
    </p:spTree>
    <p:extLst>
      <p:ext uri="{BB962C8B-B14F-4D97-AF65-F5344CB8AC3E}">
        <p14:creationId xmlns:p14="http://schemas.microsoft.com/office/powerpoint/2010/main" val="8852541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descr="http://www.exploratorium.edu/eclipse/annular/2012/images/slides/annulareclipse.jpg"/>
          <p:cNvPicPr>
            <a:picLocks noChangeAspect="1" noChangeArrowheads="1"/>
          </p:cNvPicPr>
          <p:nvPr/>
        </p:nvPicPr>
        <p:blipFill>
          <a:blip r:embed="rId2" cstate="print"/>
          <a:srcRect/>
          <a:stretch>
            <a:fillRect/>
          </a:stretch>
        </p:blipFill>
        <p:spPr bwMode="auto">
          <a:xfrm>
            <a:off x="423612" y="588371"/>
            <a:ext cx="8296776" cy="5681257"/>
          </a:xfrm>
          <a:prstGeom prst="rect">
            <a:avLst/>
          </a:prstGeom>
          <a:noFill/>
        </p:spPr>
      </p:pic>
    </p:spTree>
    <p:extLst>
      <p:ext uri="{BB962C8B-B14F-4D97-AF65-F5344CB8AC3E}">
        <p14:creationId xmlns:p14="http://schemas.microsoft.com/office/powerpoint/2010/main" val="39540467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20120520-IMG_1006.JPG"/>
          <p:cNvPicPr>
            <a:picLocks noGrp="1" noChangeAspect="1"/>
          </p:cNvPicPr>
          <p:nvPr>
            <p:ph idx="1"/>
          </p:nvPr>
        </p:nvPicPr>
        <p:blipFill>
          <a:blip r:embed="rId2" cstate="print"/>
          <a:stretch>
            <a:fillRect/>
          </a:stretch>
        </p:blipFill>
        <p:spPr>
          <a:xfrm>
            <a:off x="1554691" y="1600200"/>
            <a:ext cx="6034617" cy="4525963"/>
          </a:xfrm>
        </p:spPr>
      </p:pic>
    </p:spTree>
    <p:extLst>
      <p:ext uri="{BB962C8B-B14F-4D97-AF65-F5344CB8AC3E}">
        <p14:creationId xmlns:p14="http://schemas.microsoft.com/office/powerpoint/2010/main" val="9777783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20120520-IMG_1009.JPG"/>
          <p:cNvPicPr>
            <a:picLocks noGrp="1" noChangeAspect="1"/>
          </p:cNvPicPr>
          <p:nvPr>
            <p:ph idx="1"/>
          </p:nvPr>
        </p:nvPicPr>
        <p:blipFill>
          <a:blip r:embed="rId2" cstate="print"/>
          <a:stretch>
            <a:fillRect/>
          </a:stretch>
        </p:blipFill>
        <p:spPr>
          <a:xfrm>
            <a:off x="1554691" y="1600200"/>
            <a:ext cx="6034617" cy="4525963"/>
          </a:xfrm>
        </p:spPr>
      </p:pic>
    </p:spTree>
    <p:extLst>
      <p:ext uri="{BB962C8B-B14F-4D97-AF65-F5344CB8AC3E}">
        <p14:creationId xmlns:p14="http://schemas.microsoft.com/office/powerpoint/2010/main" val="37544504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120520-IMG_1015.JPG"/>
          <p:cNvPicPr>
            <a:picLocks noGrp="1" noChangeAspect="1"/>
          </p:cNvPicPr>
          <p:nvPr>
            <p:ph idx="1"/>
          </p:nvPr>
        </p:nvPicPr>
        <p:blipFill>
          <a:blip r:embed="rId2" cstate="print"/>
          <a:stretch>
            <a:fillRect/>
          </a:stretch>
        </p:blipFill>
        <p:spPr>
          <a:xfrm>
            <a:off x="1554691" y="1600200"/>
            <a:ext cx="6034617" cy="4525963"/>
          </a:xfrm>
        </p:spPr>
      </p:pic>
    </p:spTree>
    <p:extLst>
      <p:ext uri="{BB962C8B-B14F-4D97-AF65-F5344CB8AC3E}">
        <p14:creationId xmlns:p14="http://schemas.microsoft.com/office/powerpoint/2010/main" val="14372289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20120520-IMG_1016.JPG"/>
          <p:cNvPicPr>
            <a:picLocks noGrp="1" noChangeAspect="1"/>
          </p:cNvPicPr>
          <p:nvPr>
            <p:ph idx="1"/>
          </p:nvPr>
        </p:nvPicPr>
        <p:blipFill>
          <a:blip r:embed="rId2" cstate="print"/>
          <a:stretch>
            <a:fillRect/>
          </a:stretch>
        </p:blipFill>
        <p:spPr>
          <a:xfrm>
            <a:off x="1554691" y="1600200"/>
            <a:ext cx="6034617" cy="4525963"/>
          </a:xfrm>
        </p:spPr>
      </p:pic>
    </p:spTree>
    <p:extLst>
      <p:ext uri="{BB962C8B-B14F-4D97-AF65-F5344CB8AC3E}">
        <p14:creationId xmlns:p14="http://schemas.microsoft.com/office/powerpoint/2010/main" val="37340227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120520-IMG_1019.JPG"/>
          <p:cNvPicPr>
            <a:picLocks noGrp="1" noChangeAspect="1"/>
          </p:cNvPicPr>
          <p:nvPr>
            <p:ph idx="1"/>
          </p:nvPr>
        </p:nvPicPr>
        <p:blipFill>
          <a:blip r:embed="rId2" cstate="print"/>
          <a:stretch>
            <a:fillRect/>
          </a:stretch>
        </p:blipFill>
        <p:spPr>
          <a:xfrm>
            <a:off x="1554691" y="1600200"/>
            <a:ext cx="6034617" cy="4525963"/>
          </a:xfrm>
        </p:spPr>
      </p:pic>
    </p:spTree>
    <p:extLst>
      <p:ext uri="{BB962C8B-B14F-4D97-AF65-F5344CB8AC3E}">
        <p14:creationId xmlns:p14="http://schemas.microsoft.com/office/powerpoint/2010/main" val="6002755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120520-IMG_1018.JPG"/>
          <p:cNvPicPr>
            <a:picLocks noGrp="1" noChangeAspect="1"/>
          </p:cNvPicPr>
          <p:nvPr>
            <p:ph idx="1"/>
          </p:nvPr>
        </p:nvPicPr>
        <p:blipFill>
          <a:blip r:embed="rId2" cstate="print"/>
          <a:stretch>
            <a:fillRect/>
          </a:stretch>
        </p:blipFill>
        <p:spPr>
          <a:xfrm>
            <a:off x="1554691" y="1600200"/>
            <a:ext cx="6034617" cy="4525963"/>
          </a:xfrm>
        </p:spPr>
      </p:pic>
    </p:spTree>
    <p:extLst>
      <p:ext uri="{BB962C8B-B14F-4D97-AF65-F5344CB8AC3E}">
        <p14:creationId xmlns:p14="http://schemas.microsoft.com/office/powerpoint/2010/main" val="969040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SUN AND MOON AS WE SEE THEM</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85370722"/>
      </p:ext>
    </p:extLst>
  </p:cSld>
  <p:clrMapOvr>
    <a:masterClrMapping/>
  </p:clrMapOvr>
  <mc:AlternateContent xmlns:mc="http://schemas.openxmlformats.org/markup-compatibility/2006" xmlns:p14="http://schemas.microsoft.com/office/powerpoint/2010/main">
    <mc:Choice Requires="p14">
      <p:transition spd="slow" p14:dur="2000" advTm="2516"/>
    </mc:Choice>
    <mc:Fallback xmlns="">
      <p:transition spd="slow" advTm="2516"/>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120520-IMG_1018.JPG"/>
          <p:cNvPicPr>
            <a:picLocks noGrp="1" noChangeAspect="1"/>
          </p:cNvPicPr>
          <p:nvPr>
            <p:ph idx="1"/>
          </p:nvPr>
        </p:nvPicPr>
        <p:blipFill>
          <a:blip r:embed="rId2" cstate="print"/>
          <a:stretch>
            <a:fillRect/>
          </a:stretch>
        </p:blipFill>
        <p:spPr>
          <a:xfrm>
            <a:off x="0" y="2057400"/>
            <a:ext cx="4572000" cy="3429000"/>
          </a:xfrm>
        </p:spPr>
      </p:pic>
      <p:pic>
        <p:nvPicPr>
          <p:cNvPr id="6" name="Picture 5" descr="20120520-IMG_1019.JPG"/>
          <p:cNvPicPr>
            <a:picLocks noChangeAspect="1"/>
          </p:cNvPicPr>
          <p:nvPr/>
        </p:nvPicPr>
        <p:blipFill>
          <a:blip r:embed="rId3" cstate="print"/>
          <a:stretch>
            <a:fillRect/>
          </a:stretch>
        </p:blipFill>
        <p:spPr>
          <a:xfrm>
            <a:off x="4572000" y="2057400"/>
            <a:ext cx="4597400" cy="3448050"/>
          </a:xfrm>
          <a:prstGeom prst="rect">
            <a:avLst/>
          </a:prstGeom>
        </p:spPr>
      </p:pic>
    </p:spTree>
    <p:extLst>
      <p:ext uri="{BB962C8B-B14F-4D97-AF65-F5344CB8AC3E}">
        <p14:creationId xmlns:p14="http://schemas.microsoft.com/office/powerpoint/2010/main" val="34888777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1998 Total Solar Eclipse Global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3666"/>
            <a:ext cx="5486400" cy="550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0205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89759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0408470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468086"/>
            <a:ext cx="9753600" cy="7315200"/>
          </a:xfrm>
          <a:prstGeom prst="rect">
            <a:avLst/>
          </a:prstGeom>
        </p:spPr>
      </p:pic>
    </p:spTree>
    <p:extLst>
      <p:ext uri="{BB962C8B-B14F-4D97-AF65-F5344CB8AC3E}">
        <p14:creationId xmlns:p14="http://schemas.microsoft.com/office/powerpoint/2010/main" val="5509235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172" y="1752600"/>
            <a:ext cx="4457700" cy="4457700"/>
          </a:xfrm>
          <a:prstGeom prst="rect">
            <a:avLst/>
          </a:prstGeom>
        </p:spPr>
      </p:pic>
    </p:spTree>
    <p:extLst>
      <p:ext uri="{BB962C8B-B14F-4D97-AF65-F5344CB8AC3E}">
        <p14:creationId xmlns:p14="http://schemas.microsoft.com/office/powerpoint/2010/main" val="1799126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39743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0" y="1200150"/>
            <a:ext cx="4457700" cy="4457700"/>
          </a:xfrm>
          <a:prstGeom prst="rect">
            <a:avLst/>
          </a:prstGeom>
        </p:spPr>
      </p:pic>
    </p:spTree>
    <p:extLst>
      <p:ext uri="{BB962C8B-B14F-4D97-AF65-F5344CB8AC3E}">
        <p14:creationId xmlns:p14="http://schemas.microsoft.com/office/powerpoint/2010/main" val="33320949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76200"/>
            <a:ext cx="9829800" cy="7086600"/>
          </a:xfrm>
          <a:prstGeom prst="rect">
            <a:avLst/>
          </a:prstGeom>
        </p:spPr>
      </p:pic>
    </p:spTree>
    <p:extLst>
      <p:ext uri="{BB962C8B-B14F-4D97-AF65-F5344CB8AC3E}">
        <p14:creationId xmlns:p14="http://schemas.microsoft.com/office/powerpoint/2010/main" val="35853154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0" y="1981200"/>
            <a:ext cx="4457700" cy="4457700"/>
          </a:xfrm>
          <a:prstGeom prst="rect">
            <a:avLst/>
          </a:prstGeom>
        </p:spPr>
      </p:pic>
    </p:spTree>
    <p:extLst>
      <p:ext uri="{BB962C8B-B14F-4D97-AF65-F5344CB8AC3E}">
        <p14:creationId xmlns:p14="http://schemas.microsoft.com/office/powerpoint/2010/main" val="1286557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bg1"/>
                </a:solidFill>
              </a:rPr>
              <a:t>SUN &amp; FULL MOON</a:t>
            </a:r>
            <a:endParaRPr lang="en-US"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714" y="1611158"/>
            <a:ext cx="4098785" cy="395144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971929"/>
            <a:ext cx="3379601" cy="3229900"/>
          </a:xfrm>
          <a:prstGeom prst="rect">
            <a:avLst/>
          </a:prstGeom>
        </p:spPr>
      </p:pic>
    </p:spTree>
    <p:extLst>
      <p:ext uri="{BB962C8B-B14F-4D97-AF65-F5344CB8AC3E}">
        <p14:creationId xmlns:p14="http://schemas.microsoft.com/office/powerpoint/2010/main" val="10395554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939704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40951320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 y="0"/>
            <a:ext cx="9140152" cy="6858000"/>
          </a:xfrm>
          <a:prstGeom prst="rect">
            <a:avLst/>
          </a:prstGeom>
        </p:spPr>
      </p:pic>
    </p:spTree>
    <p:extLst>
      <p:ext uri="{BB962C8B-B14F-4D97-AF65-F5344CB8AC3E}">
        <p14:creationId xmlns:p14="http://schemas.microsoft.com/office/powerpoint/2010/main" val="14953694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84210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42746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278" y="1600200"/>
            <a:ext cx="4375820" cy="4267200"/>
          </a:xfrm>
          <a:prstGeom prst="rect">
            <a:avLst/>
          </a:prstGeom>
        </p:spPr>
      </p:pic>
    </p:spTree>
    <p:extLst>
      <p:ext uri="{BB962C8B-B14F-4D97-AF65-F5344CB8AC3E}">
        <p14:creationId xmlns:p14="http://schemas.microsoft.com/office/powerpoint/2010/main" val="3144399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460" y="2514600"/>
            <a:ext cx="4511040" cy="3657600"/>
          </a:xfrm>
          <a:prstGeom prst="rect">
            <a:avLst/>
          </a:prstGeom>
        </p:spPr>
      </p:pic>
    </p:spTree>
    <p:extLst>
      <p:ext uri="{BB962C8B-B14F-4D97-AF65-F5344CB8AC3E}">
        <p14:creationId xmlns:p14="http://schemas.microsoft.com/office/powerpoint/2010/main" val="38358873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7648" y="0"/>
            <a:ext cx="4988703" cy="6858000"/>
          </a:xfrm>
          <a:prstGeom prst="rect">
            <a:avLst/>
          </a:prstGeom>
        </p:spPr>
      </p:pic>
    </p:spTree>
    <p:extLst>
      <p:ext uri="{BB962C8B-B14F-4D97-AF65-F5344CB8AC3E}">
        <p14:creationId xmlns:p14="http://schemas.microsoft.com/office/powerpoint/2010/main" val="33110028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7648" y="0"/>
            <a:ext cx="4988703" cy="6858000"/>
          </a:xfrm>
          <a:prstGeom prst="rect">
            <a:avLst/>
          </a:prstGeom>
        </p:spPr>
      </p:pic>
    </p:spTree>
    <p:extLst>
      <p:ext uri="{BB962C8B-B14F-4D97-AF65-F5344CB8AC3E}">
        <p14:creationId xmlns:p14="http://schemas.microsoft.com/office/powerpoint/2010/main" val="36363510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eclipsevi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3925" y="561975"/>
            <a:ext cx="7296150" cy="5734050"/>
          </a:xfrm>
          <a:prstGeom prst="rect">
            <a:avLst/>
          </a:prstGeom>
        </p:spPr>
      </p:pic>
    </p:spTree>
    <p:extLst>
      <p:ext uri="{BB962C8B-B14F-4D97-AF65-F5344CB8AC3E}">
        <p14:creationId xmlns:p14="http://schemas.microsoft.com/office/powerpoint/2010/main" val="1986990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bg1"/>
                </a:solidFill>
              </a:rPr>
              <a:t>SUN &amp; DEIMOS FROM CURIOSITY</a:t>
            </a:r>
            <a:endParaRPr lang="en-US"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388782"/>
            <a:ext cx="2529220" cy="281304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971929"/>
            <a:ext cx="3379601" cy="3229900"/>
          </a:xfrm>
          <a:prstGeom prst="rect">
            <a:avLst/>
          </a:prstGeom>
        </p:spPr>
      </p:pic>
    </p:spTree>
    <p:extLst>
      <p:ext uri="{BB962C8B-B14F-4D97-AF65-F5344CB8AC3E}">
        <p14:creationId xmlns:p14="http://schemas.microsoft.com/office/powerpoint/2010/main" val="19969823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ointularipple.ca/wp-content/uploads/2011/12/Lunar-eclipse-diagram.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36371"/>
            <a:ext cx="7261828"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862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TOTAL LUNAR ECLIPSE</a:t>
            </a:r>
            <a:endParaRPr lang="en-US" dirty="0">
              <a:solidFill>
                <a:schemeClr val="bg1"/>
              </a:solidFill>
            </a:endParaRPr>
          </a:p>
        </p:txBody>
      </p:sp>
      <p:pic>
        <p:nvPicPr>
          <p:cNvPr id="1026" name="Picture 2" descr="http://d1jqu7g1y74ds1.cloudfront.net/wp-content/uploads/2010/12/eclip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443" y="1845276"/>
            <a:ext cx="4599304" cy="36745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845276"/>
            <a:ext cx="4098785" cy="3951442"/>
          </a:xfrm>
          <a:prstGeom prst="rect">
            <a:avLst/>
          </a:prstGeom>
        </p:spPr>
      </p:pic>
    </p:spTree>
    <p:extLst>
      <p:ext uri="{BB962C8B-B14F-4D97-AF65-F5344CB8AC3E}">
        <p14:creationId xmlns:p14="http://schemas.microsoft.com/office/powerpoint/2010/main" val="40926048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0e33611cb8e6da737d5c-e13b5a910e105e07f9070866adaae10b.r15.cf1.rackcdn.com/Thusith-Abeykoon-total-eclipse-3_1412801597_l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59873"/>
            <a:ext cx="6953250" cy="39147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smtClean="0">
                <a:solidFill>
                  <a:srgbClr val="FFFF00"/>
                </a:solidFill>
              </a:rPr>
              <a:t>October’s Eclipse</a:t>
            </a:r>
            <a:endParaRPr lang="en-US" dirty="0">
              <a:solidFill>
                <a:srgbClr val="FFFF00"/>
              </a:solidFill>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820332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1340</TotalTime>
  <Words>217</Words>
  <Application>Microsoft Office PowerPoint</Application>
  <PresentationFormat>On-screen Show (4:3)</PresentationFormat>
  <Paragraphs>13</Paragraphs>
  <Slides>59</Slides>
  <Notes>0</Notes>
  <HiddenSlides>0</HiddenSlides>
  <MMClips>1</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SUN AND MOON AS WE SEE THEM</vt:lpstr>
      <vt:lpstr>SUN &amp; FULL MOON</vt:lpstr>
      <vt:lpstr>SUN &amp; DEIMOS FROM CURIOSITY</vt:lpstr>
      <vt:lpstr>PowerPoint Presentation</vt:lpstr>
      <vt:lpstr>TOTAL LUNAR ECLIPSE</vt:lpstr>
      <vt:lpstr>October’s Eclipse</vt:lpstr>
      <vt:lpstr>RIVERSIDE, CALIFORNIA</vt:lpstr>
      <vt:lpstr>GAINSVILLE, FLORIDA</vt:lpstr>
      <vt:lpstr>KANSAS</vt:lpstr>
      <vt:lpstr>PowerPoint Presentation</vt:lpstr>
      <vt:lpstr>PowerPoint Presentation</vt:lpstr>
      <vt:lpstr>PowerPoint Presentation</vt:lpstr>
      <vt:lpstr>PowerPoint Presentation</vt:lpstr>
      <vt:lpstr>PENUMBRAL PART OFLUNAR ECLIPSE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MOON LAST NIGHT</dc:title>
  <dc:creator>Charlie</dc:creator>
  <cp:lastModifiedBy>Charlie</cp:lastModifiedBy>
  <cp:revision>35</cp:revision>
  <dcterms:created xsi:type="dcterms:W3CDTF">2013-10-17T23:18:44Z</dcterms:created>
  <dcterms:modified xsi:type="dcterms:W3CDTF">2014-10-21T15:48:12Z</dcterms:modified>
</cp:coreProperties>
</file>