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7" r:id="rId8"/>
    <p:sldId id="270" r:id="rId9"/>
    <p:sldId id="272" r:id="rId10"/>
    <p:sldId id="273" r:id="rId11"/>
    <p:sldId id="274" r:id="rId12"/>
    <p:sldId id="275" r:id="rId13"/>
    <p:sldId id="279" r:id="rId14"/>
    <p:sldId id="280" r:id="rId15"/>
    <p:sldId id="281" r:id="rId16"/>
    <p:sldId id="284" r:id="rId17"/>
    <p:sldId id="285" r:id="rId18"/>
    <p:sldId id="286" r:id="rId19"/>
    <p:sldId id="287" r:id="rId20"/>
    <p:sldId id="288" r:id="rId21"/>
    <p:sldId id="291" r:id="rId22"/>
    <p:sldId id="292" r:id="rId23"/>
    <p:sldId id="297" r:id="rId24"/>
    <p:sldId id="298" r:id="rId25"/>
    <p:sldId id="300" r:id="rId26"/>
    <p:sldId id="305" r:id="rId27"/>
    <p:sldId id="307" r:id="rId28"/>
    <p:sldId id="308" r:id="rId29"/>
    <p:sldId id="263" r:id="rId30"/>
    <p:sldId id="269" r:id="rId31"/>
    <p:sldId id="278" r:id="rId32"/>
    <p:sldId id="282" r:id="rId33"/>
    <p:sldId id="289" r:id="rId34"/>
    <p:sldId id="296" r:id="rId35"/>
    <p:sldId id="301" r:id="rId36"/>
    <p:sldId id="264" r:id="rId37"/>
    <p:sldId id="266" r:id="rId38"/>
    <p:sldId id="277" r:id="rId39"/>
    <p:sldId id="283" r:id="rId40"/>
    <p:sldId id="290" r:id="rId41"/>
    <p:sldId id="295" r:id="rId42"/>
    <p:sldId id="302" r:id="rId43"/>
    <p:sldId id="271" r:id="rId44"/>
    <p:sldId id="294" r:id="rId45"/>
    <p:sldId id="293" r:id="rId46"/>
    <p:sldId id="303" r:id="rId47"/>
    <p:sldId id="299" r:id="rId48"/>
    <p:sldId id="306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75EF-294B-4D42-BAB9-897E4F0D7407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C98C-7799-4D67-B35F-856424D29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VENUS AND JUPITER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 – April 7,  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11TH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12TH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2LAB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13TH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15TH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5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18TH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8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19TH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19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0labe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21ST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22ND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2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26TH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26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2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30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31ST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3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pril2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3RD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pril3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5TH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pril5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</a:t>
            </a:r>
            <a:r>
              <a:rPr lang="en-US" dirty="0" smtClean="0">
                <a:solidFill>
                  <a:schemeClr val="bg1"/>
                </a:solidFill>
              </a:rPr>
              <a:t>6TH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pril6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3 - 7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92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3                     MARCH 4                    MARCH 5                   MARCH 6                  MARCH 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6019800"/>
            <a:ext cx="767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 FIVE IMAGES WERE TAKEN AT  ABOUT 6:00 P.M. EST WITH A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Content Placeholder 3" descr="march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3100"/>
            <a:ext cx="1752599" cy="2628899"/>
          </a:xfrm>
          <a:prstGeom prst="rect">
            <a:avLst/>
          </a:prstGeom>
        </p:spPr>
      </p:pic>
      <p:pic>
        <p:nvPicPr>
          <p:cNvPr id="17" name="Content Placeholder 3" descr="march4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81200"/>
            <a:ext cx="1701800" cy="2552700"/>
          </a:xfrm>
          <a:prstGeom prst="rect">
            <a:avLst/>
          </a:prstGeom>
        </p:spPr>
      </p:pic>
      <p:pic>
        <p:nvPicPr>
          <p:cNvPr id="18" name="Content Placeholder 3" descr="march5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9350" y="1981200"/>
            <a:ext cx="1714500" cy="2571751"/>
          </a:xfrm>
          <a:prstGeom prst="rect">
            <a:avLst/>
          </a:prstGeom>
        </p:spPr>
      </p:pic>
      <p:pic>
        <p:nvPicPr>
          <p:cNvPr id="19" name="Content Placeholder 5" descr="march6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1981200"/>
            <a:ext cx="1727200" cy="2590800"/>
          </a:xfrm>
          <a:prstGeom prst="rect">
            <a:avLst/>
          </a:prstGeom>
        </p:spPr>
      </p:pic>
      <p:pic>
        <p:nvPicPr>
          <p:cNvPr id="21" name="Content Placeholder 20" descr="march7labeled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391401" y="1981200"/>
            <a:ext cx="1752600" cy="26288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MARCH 4TH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4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8 - 12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11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8                      MARCH 9                    MARCH 10                   MARCH 11                  MARCH 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7959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6:00 P.M. EST WITH THE  EXCEPTION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MARCH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IMAGE, THAT WAS TAKEN LATER. STARTING WITH MARCH 11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IMAGES WERE TAKEN AT ABOUT 7:00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march8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52600" cy="2628900"/>
          </a:xfrm>
          <a:prstGeom prst="rect">
            <a:avLst/>
          </a:prstGeom>
        </p:spPr>
      </p:pic>
      <p:pic>
        <p:nvPicPr>
          <p:cNvPr id="9" name="Content Placeholder 8" descr="march9label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981200"/>
            <a:ext cx="1737255" cy="2605882"/>
          </a:xfrm>
        </p:spPr>
      </p:pic>
      <p:pic>
        <p:nvPicPr>
          <p:cNvPr id="10" name="Picture 9" descr="march10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981200"/>
            <a:ext cx="1727200" cy="2590800"/>
          </a:xfrm>
          <a:prstGeom prst="rect">
            <a:avLst/>
          </a:prstGeom>
        </p:spPr>
      </p:pic>
      <p:pic>
        <p:nvPicPr>
          <p:cNvPr id="12" name="Picture 11" descr="march11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1981200"/>
            <a:ext cx="1727200" cy="2590800"/>
          </a:xfrm>
          <a:prstGeom prst="rect">
            <a:avLst/>
          </a:prstGeom>
        </p:spPr>
      </p:pic>
      <p:pic>
        <p:nvPicPr>
          <p:cNvPr id="17" name="Picture 16" descr="march12LAB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1981200"/>
            <a:ext cx="17018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13 - 17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03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13                  MARCH 14                    MARCH 15                   MARCH 16              MARCH 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225" y="5562600"/>
            <a:ext cx="8709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 (EXCEPT FOR MARCH 14) WERE TAKEN AT ABOUT 7:00 P.M. EDT USING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SAME 55MM LENS. SEE A GREATLY MAGNIFIED VERSION OF MR. HEILBRUNN’S MARCH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PHOTOGRAPH TAKEN WITH A 420MM ZOOM LENS LOCATED AT THE END OF THIS</a:t>
            </a:r>
          </a:p>
          <a:p>
            <a:r>
              <a:rPr lang="en-US" smtClean="0">
                <a:solidFill>
                  <a:schemeClr val="bg1"/>
                </a:solidFill>
              </a:rPr>
              <a:t>PRESENTATION.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march1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27200" cy="2590800"/>
          </a:xfrm>
          <a:prstGeom prst="rect">
            <a:avLst/>
          </a:prstGeom>
        </p:spPr>
      </p:pic>
      <p:pic>
        <p:nvPicPr>
          <p:cNvPr id="8" name="Picture 7" descr="march15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3000" y="1981200"/>
            <a:ext cx="1727200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3429000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march17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981200"/>
            <a:ext cx="1752600" cy="2628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3429000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14Venus Jupiter Callisto Ganyme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2400300"/>
            <a:ext cx="13716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18 - 22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903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18                  MARCH 19                    MARCH 20                   MARCH 21              MARCH 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18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01800" cy="2552700"/>
          </a:xfrm>
          <a:prstGeom prst="rect">
            <a:avLst/>
          </a:prstGeom>
        </p:spPr>
      </p:pic>
      <p:pic>
        <p:nvPicPr>
          <p:cNvPr id="8" name="Picture 7" descr="march19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885" y="2004152"/>
            <a:ext cx="1727200" cy="2590800"/>
          </a:xfrm>
          <a:prstGeom prst="rect">
            <a:avLst/>
          </a:prstGeom>
        </p:spPr>
      </p:pic>
      <p:pic>
        <p:nvPicPr>
          <p:cNvPr id="9" name="Picture 8" descr="march20labe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0128" y="1981200"/>
            <a:ext cx="1727200" cy="2590800"/>
          </a:xfrm>
          <a:prstGeom prst="rect">
            <a:avLst/>
          </a:prstGeom>
        </p:spPr>
      </p:pic>
      <p:pic>
        <p:nvPicPr>
          <p:cNvPr id="10" name="Picture 9" descr="march21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6894" y="1959166"/>
            <a:ext cx="1752600" cy="2628900"/>
          </a:xfrm>
          <a:prstGeom prst="rect">
            <a:avLst/>
          </a:prstGeom>
        </p:spPr>
      </p:pic>
      <p:pic>
        <p:nvPicPr>
          <p:cNvPr id="12" name="Picture 11" descr="march22label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8835" y="1981200"/>
            <a:ext cx="1727199" cy="259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23 - 27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71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23                  MARCH24                MARCH 25                   MARCH 26            MARCH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march23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272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6485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march26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981200"/>
            <a:ext cx="1714500" cy="2571750"/>
          </a:xfrm>
          <a:prstGeom prst="rect">
            <a:avLst/>
          </a:prstGeom>
        </p:spPr>
      </p:pic>
      <p:pic>
        <p:nvPicPr>
          <p:cNvPr id="12" name="Picture 11" descr="march27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800" y="1981200"/>
            <a:ext cx="1727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28 – APRIL 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62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28                  MARCH29                MARCH 30                   MARCH 31                  APRIL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march30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6800" y="1981200"/>
            <a:ext cx="1727200" cy="2590800"/>
          </a:xfrm>
          <a:prstGeom prst="rect">
            <a:avLst/>
          </a:prstGeom>
        </p:spPr>
      </p:pic>
      <p:pic>
        <p:nvPicPr>
          <p:cNvPr id="10" name="Picture 9" descr="march31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981200"/>
            <a:ext cx="1752600" cy="2628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8600" y="3048000"/>
            <a:ext cx="951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 – APRIL 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5720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105400"/>
            <a:ext cx="84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APRIL 2                              APRIL 3                      APRIL 4                   APRIL 5        </a:t>
            </a:r>
            <a:r>
              <a:rPr lang="en-US" dirty="0" smtClean="0">
                <a:solidFill>
                  <a:schemeClr val="bg1"/>
                </a:solidFill>
              </a:rPr>
              <a:t>           </a:t>
            </a:r>
            <a:r>
              <a:rPr lang="en-US" dirty="0" smtClean="0">
                <a:solidFill>
                  <a:schemeClr val="bg1"/>
                </a:solidFill>
              </a:rPr>
              <a:t>APRIL6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321" y="5638800"/>
            <a:ext cx="81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pril2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1752600" cy="2628900"/>
          </a:xfrm>
          <a:prstGeom prst="rect">
            <a:avLst/>
          </a:prstGeom>
        </p:spPr>
      </p:pic>
      <p:pic>
        <p:nvPicPr>
          <p:cNvPr id="8" name="Picture 7" descr="april3labe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000250"/>
            <a:ext cx="1714500" cy="2571750"/>
          </a:xfrm>
          <a:prstGeom prst="rect">
            <a:avLst/>
          </a:prstGeom>
        </p:spPr>
      </p:pic>
      <p:pic>
        <p:nvPicPr>
          <p:cNvPr id="10" name="Picture 9" descr="april5LABE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9400" y="1981200"/>
            <a:ext cx="1727200" cy="2590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96485" y="3059668"/>
            <a:ext cx="95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april6label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981200"/>
            <a:ext cx="1727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3 - 7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981200"/>
            <a:ext cx="160704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981200"/>
            <a:ext cx="1676400" cy="244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981200"/>
            <a:ext cx="164554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1200"/>
            <a:ext cx="1676400" cy="248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648200"/>
            <a:ext cx="847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2089.8                             1904.1                        1709.3                     1539.0                      1354.0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6019800"/>
            <a:ext cx="808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FIVE IMAGES WERE TAKEN AT  ABOUT 6:00 P.M. EST WITH A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4002" y="1905000"/>
            <a:ext cx="174999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9550" y="1524000"/>
            <a:ext cx="876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3                     MARCH 4                    MARCH 5                   MARCH 6                  MARCH 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8 </a:t>
            </a:r>
            <a:r>
              <a:rPr lang="en-US" smtClean="0">
                <a:solidFill>
                  <a:schemeClr val="bg1"/>
                </a:solidFill>
              </a:rPr>
              <a:t>- 12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648200"/>
            <a:ext cx="902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1204.8                            1026.2                        903.4                              811.5                           697.7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323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6:00 P.M. EST WITH THE  EXCEPTION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MARCH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IMAGE, THAT WAS TAKEN LATER. STARTING WITH MARCH 11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IMAGES WERE TAKEN AT ABOUT 7:00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1600200" cy="231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16331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6275" y="1981200"/>
            <a:ext cx="1631450" cy="245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1524000"/>
            <a:ext cx="916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8                      MARCH 9                    MARCH 10               MARCH 11                  MARCH 12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981200"/>
            <a:ext cx="162685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1162" y="1981200"/>
            <a:ext cx="1602838" cy="23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13 - 17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59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637.2                                 CLOUDY                     773.4                      CLOUDY                1072.6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7:00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876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13                      MARCH 14                   MARCH 15               MARCH 16            MARCH 17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1600200" cy="240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81200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981200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18 - 22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90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1347.2                                   1347.7                      1495.5                         1711.8                  1972.2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919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18                      MARCH 19              MARCH 20               MARCH 21                    MARCH 22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30412"/>
            <a:ext cx="1600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81200"/>
            <a:ext cx="1574800" cy="23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1981200"/>
            <a:ext cx="1600200" cy="24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981200"/>
            <a:ext cx="163818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019744"/>
            <a:ext cx="1600200" cy="24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5TH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5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23 - 27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35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2088.4                      CLOUDY                       </a:t>
            </a:r>
            <a:r>
              <a:rPr lang="en-US" dirty="0" err="1" smtClean="0">
                <a:solidFill>
                  <a:schemeClr val="bg1"/>
                </a:solidFill>
              </a:rPr>
              <a:t>CLOUDY</a:t>
            </a:r>
            <a:r>
              <a:rPr lang="en-US" dirty="0" smtClean="0">
                <a:solidFill>
                  <a:schemeClr val="bg1"/>
                </a:solidFill>
              </a:rPr>
              <a:t>               2593.8                      2662.8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845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23                      MARCH 24         MARCH 25               MARCH 26               MARCH 27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1676400" cy="248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1600199" cy="241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980842"/>
            <a:ext cx="1600200" cy="23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 28 – APRIL 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95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CLOUDY                    </a:t>
            </a:r>
            <a:r>
              <a:rPr lang="en-US" dirty="0" err="1" smtClean="0">
                <a:solidFill>
                  <a:schemeClr val="bg1"/>
                </a:solidFill>
              </a:rPr>
              <a:t>CLOUDY</a:t>
            </a:r>
            <a:r>
              <a:rPr lang="en-US" dirty="0" smtClean="0">
                <a:solidFill>
                  <a:schemeClr val="bg1"/>
                </a:solidFill>
              </a:rPr>
              <a:t>               3192.0                           3317.4                    CLOUDY     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0"/>
            <a:ext cx="788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28                MARCH 29            MARCH 30               MARCH 31             APRIL 1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2804" y="1942655"/>
            <a:ext cx="1656396" cy="249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81200"/>
            <a:ext cx="162938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APRIL 2 – APRIL 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981200"/>
            <a:ext cx="952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648200"/>
            <a:ext cx="812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3661.3                             3855.7              CLOUDY               </a:t>
            </a:r>
            <a:r>
              <a:rPr lang="en-US" dirty="0" smtClean="0">
                <a:solidFill>
                  <a:schemeClr val="bg1"/>
                </a:solidFill>
              </a:rPr>
              <a:t>4084.4                       4277.6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105400"/>
            <a:ext cx="874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IMAGES WERE TAKEN AT ABOUT 7:30 P.M. EDT USING THE SAME 55MM LENS.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BETWEEN THE PLANETS WAS MEASURED TO THE NEAREST 0.1 OF A PIXEL.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524000"/>
            <a:ext cx="787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APRIL 2                          APRIL 3            APRIL 4                  APRIL 5                     APRIL 6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92" y="1981200"/>
            <a:ext cx="1619308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914400" y="14478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81200"/>
            <a:ext cx="1600200" cy="240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81200"/>
            <a:ext cx="165194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0954" y="1981199"/>
            <a:ext cx="1653446" cy="247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52400"/>
          <a:ext cx="7620000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1132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APART IN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APART IN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DISTANCE APART IN PIXELS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2089.8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1072.6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CLOUDY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1347.2*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3661.3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1347.7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3855.7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1539.0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1495.5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CLOUDY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4084.4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1972.2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4277.6</a:t>
                      </a:r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2088.4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2593.8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2662.8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CLOUDY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3317.4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83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h14Venus Jupiter Callisto Ganyme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914400"/>
            <a:ext cx="11277600" cy="845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71600"/>
            <a:ext cx="439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14 IMAGE OF VENUS AND JUPITER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NOTE THE TWO JOVIAN SATELLITES CALLISTO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AND GANYMEDE ABOVE JUPITER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867400"/>
            <a:ext cx="2813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 Heilbrunn Photograph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524000"/>
            <a:ext cx="56197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st quar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2032" y="1371600"/>
            <a:ext cx="6510528" cy="5486400"/>
          </a:xfrm>
        </p:spPr>
      </p:pic>
      <p:sp>
        <p:nvSpPr>
          <p:cNvPr id="5" name="TextBox 4"/>
          <p:cNvSpPr txBox="1"/>
          <p:nvPr/>
        </p:nvSpPr>
        <p:spPr>
          <a:xfrm>
            <a:off x="2819400" y="3962400"/>
            <a:ext cx="164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QUARTER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3/31/2012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733425"/>
            <a:ext cx="78755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on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2675" y="1752600"/>
            <a:ext cx="4508772" cy="4281199"/>
          </a:xfrm>
        </p:spPr>
      </p:pic>
      <p:cxnSp>
        <p:nvCxnSpPr>
          <p:cNvPr id="6" name="Straight Connector 5"/>
          <p:cNvCxnSpPr/>
          <p:nvPr/>
        </p:nvCxnSpPr>
        <p:spPr>
          <a:xfrm>
            <a:off x="3124200" y="1752600"/>
            <a:ext cx="4648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1828800"/>
            <a:ext cx="4800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90800" y="6019800"/>
            <a:ext cx="5105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76600" y="1905000"/>
            <a:ext cx="4648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29000" y="2057400"/>
            <a:ext cx="4648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1600" y="4953000"/>
            <a:ext cx="1897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WAXING GIBBOUS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4/3/2012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VENUS &amp; PLEIADES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vpmarch31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166018"/>
            <a:ext cx="3017309" cy="4525963"/>
          </a:xfrm>
        </p:spPr>
      </p:pic>
      <p:pic>
        <p:nvPicPr>
          <p:cNvPr id="5" name="Picture 4" descr="VPAPRI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143000"/>
            <a:ext cx="4419600" cy="2946400"/>
          </a:xfrm>
          <a:prstGeom prst="rect">
            <a:avLst/>
          </a:prstGeom>
        </p:spPr>
      </p:pic>
      <p:pic>
        <p:nvPicPr>
          <p:cNvPr id="6" name="Picture 5" descr="VP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4267200"/>
            <a:ext cx="46863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6TH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6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7TH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7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8TH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march8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9TH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rch9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MARCH 10TH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march10label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854</Words>
  <Application>Microsoft Office PowerPoint</Application>
  <PresentationFormat>On-screen Show (4:3)</PresentationFormat>
  <Paragraphs>196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VENUS AND JUPITER</vt:lpstr>
      <vt:lpstr>MARCH 3RD</vt:lpstr>
      <vt:lpstr>MARCH 4TH</vt:lpstr>
      <vt:lpstr>MARCH 5TH</vt:lpstr>
      <vt:lpstr>MARCH 6TH</vt:lpstr>
      <vt:lpstr>MARCH 7TH</vt:lpstr>
      <vt:lpstr>MARCH 8TH</vt:lpstr>
      <vt:lpstr>MARCH 9TH</vt:lpstr>
      <vt:lpstr>MARCH 10TH</vt:lpstr>
      <vt:lpstr>MARCH 11TH</vt:lpstr>
      <vt:lpstr>MARCH 12TH</vt:lpstr>
      <vt:lpstr>MARCH 13TH</vt:lpstr>
      <vt:lpstr>MARCH 15TH</vt:lpstr>
      <vt:lpstr>MARCH 17TH</vt:lpstr>
      <vt:lpstr>MARCH 18TH</vt:lpstr>
      <vt:lpstr>MARCH 19TH</vt:lpstr>
      <vt:lpstr>MARCH 20TH</vt:lpstr>
      <vt:lpstr>MARCH 21ST</vt:lpstr>
      <vt:lpstr>MARCH 22ND</vt:lpstr>
      <vt:lpstr>MARCH 23RD</vt:lpstr>
      <vt:lpstr>MARCH 26TH</vt:lpstr>
      <vt:lpstr>MARCH 27TH</vt:lpstr>
      <vt:lpstr>MARCH 30TH</vt:lpstr>
      <vt:lpstr>MARCH 31ST</vt:lpstr>
      <vt:lpstr>APRIL 2ND</vt:lpstr>
      <vt:lpstr>APRIL 3RD</vt:lpstr>
      <vt:lpstr>APRIL 5TH</vt:lpstr>
      <vt:lpstr>APRIL 6TH</vt:lpstr>
      <vt:lpstr>MARCH  3 - 7</vt:lpstr>
      <vt:lpstr>MARCH  8 - 12</vt:lpstr>
      <vt:lpstr>MARCH  13 - 17</vt:lpstr>
      <vt:lpstr>MARCH  18 - 22</vt:lpstr>
      <vt:lpstr>MARCH 23 - 27</vt:lpstr>
      <vt:lpstr>MARCH 28 – APRIL 1</vt:lpstr>
      <vt:lpstr>APRIL 2 – APRIL 6</vt:lpstr>
      <vt:lpstr>MARCH  3 - 7</vt:lpstr>
      <vt:lpstr>MARCH  8 - 12</vt:lpstr>
      <vt:lpstr>MARCH  13 - 17</vt:lpstr>
      <vt:lpstr>MARCH  18 - 22</vt:lpstr>
      <vt:lpstr>MARCH  23 - 27</vt:lpstr>
      <vt:lpstr>MARCH  28 – APRIL 1</vt:lpstr>
      <vt:lpstr>APRIL 2 – APRIL 6</vt:lpstr>
      <vt:lpstr> </vt:lpstr>
      <vt:lpstr>Slide 44</vt:lpstr>
      <vt:lpstr>Slide 45</vt:lpstr>
      <vt:lpstr>Slide 46</vt:lpstr>
      <vt:lpstr>Slide 47</vt:lpstr>
      <vt:lpstr>Slide 48</vt:lpstr>
      <vt:lpstr>VENUS &amp; PLEIADES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VENUS AND JUPITER</dc:title>
  <dc:creator>Charlie</dc:creator>
  <cp:lastModifiedBy>Charlie</cp:lastModifiedBy>
  <cp:revision>68</cp:revision>
  <dcterms:created xsi:type="dcterms:W3CDTF">2012-03-05T11:20:33Z</dcterms:created>
  <dcterms:modified xsi:type="dcterms:W3CDTF">2012-04-07T01:08:23Z</dcterms:modified>
</cp:coreProperties>
</file>