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2" r:id="rId6"/>
    <p:sldId id="265" r:id="rId7"/>
    <p:sldId id="267" r:id="rId8"/>
    <p:sldId id="270" r:id="rId9"/>
    <p:sldId id="272" r:id="rId10"/>
    <p:sldId id="273" r:id="rId11"/>
    <p:sldId id="274" r:id="rId12"/>
    <p:sldId id="275" r:id="rId13"/>
    <p:sldId id="279" r:id="rId14"/>
    <p:sldId id="280" r:id="rId15"/>
    <p:sldId id="281" r:id="rId16"/>
    <p:sldId id="284" r:id="rId17"/>
    <p:sldId id="285" r:id="rId18"/>
    <p:sldId id="286" r:id="rId19"/>
    <p:sldId id="287" r:id="rId20"/>
    <p:sldId id="288" r:id="rId21"/>
    <p:sldId id="291" r:id="rId22"/>
    <p:sldId id="292" r:id="rId23"/>
    <p:sldId id="297" r:id="rId24"/>
    <p:sldId id="298" r:id="rId25"/>
    <p:sldId id="300" r:id="rId26"/>
    <p:sldId id="305" r:id="rId27"/>
    <p:sldId id="263" r:id="rId28"/>
    <p:sldId id="269" r:id="rId29"/>
    <p:sldId id="278" r:id="rId30"/>
    <p:sldId id="282" r:id="rId31"/>
    <p:sldId id="289" r:id="rId32"/>
    <p:sldId id="296" r:id="rId33"/>
    <p:sldId id="301" r:id="rId34"/>
    <p:sldId id="264" r:id="rId35"/>
    <p:sldId id="266" r:id="rId36"/>
    <p:sldId id="277" r:id="rId37"/>
    <p:sldId id="283" r:id="rId38"/>
    <p:sldId id="290" r:id="rId39"/>
    <p:sldId id="295" r:id="rId40"/>
    <p:sldId id="302" r:id="rId41"/>
    <p:sldId id="271" r:id="rId42"/>
    <p:sldId id="294" r:id="rId43"/>
    <p:sldId id="293" r:id="rId44"/>
    <p:sldId id="303" r:id="rId45"/>
    <p:sldId id="299" r:id="rId46"/>
    <p:sldId id="304" r:id="rId4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howGuides="1">
      <p:cViewPr varScale="1">
        <p:scale>
          <a:sx n="86" d="100"/>
          <a:sy n="86" d="100"/>
        </p:scale>
        <p:origin x="-149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7C75EF-294B-4D42-BAB9-897E4F0D7407}" type="datetimeFigureOut">
              <a:rPr lang="en-US" smtClean="0"/>
              <a:pPr/>
              <a:t>4/3/2012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8C98C-7799-4D67-B35F-856424D29E2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7C75EF-294B-4D42-BAB9-897E4F0D7407}" type="datetimeFigureOut">
              <a:rPr lang="en-US" smtClean="0"/>
              <a:pPr/>
              <a:t>4/3/2012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8C98C-7799-4D67-B35F-856424D29E2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7C75EF-294B-4D42-BAB9-897E4F0D7407}" type="datetimeFigureOut">
              <a:rPr lang="en-US" smtClean="0"/>
              <a:pPr/>
              <a:t>4/3/2012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8C98C-7799-4D67-B35F-856424D29E2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7C75EF-294B-4D42-BAB9-897E4F0D7407}" type="datetimeFigureOut">
              <a:rPr lang="en-US" smtClean="0"/>
              <a:pPr/>
              <a:t>4/3/2012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8C98C-7799-4D67-B35F-856424D29E2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7C75EF-294B-4D42-BAB9-897E4F0D7407}" type="datetimeFigureOut">
              <a:rPr lang="en-US" smtClean="0"/>
              <a:pPr/>
              <a:t>4/3/2012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8C98C-7799-4D67-B35F-856424D29E2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7C75EF-294B-4D42-BAB9-897E4F0D7407}" type="datetimeFigureOut">
              <a:rPr lang="en-US" smtClean="0"/>
              <a:pPr/>
              <a:t>4/3/2012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8C98C-7799-4D67-B35F-856424D29E2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7C75EF-294B-4D42-BAB9-897E4F0D7407}" type="datetimeFigureOut">
              <a:rPr lang="en-US" smtClean="0"/>
              <a:pPr/>
              <a:t>4/3/2012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8C98C-7799-4D67-B35F-856424D29E2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7C75EF-294B-4D42-BAB9-897E4F0D7407}" type="datetimeFigureOut">
              <a:rPr lang="en-US" smtClean="0"/>
              <a:pPr/>
              <a:t>4/3/2012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8C98C-7799-4D67-B35F-856424D29E2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7C75EF-294B-4D42-BAB9-897E4F0D7407}" type="datetimeFigureOut">
              <a:rPr lang="en-US" smtClean="0"/>
              <a:pPr/>
              <a:t>4/3/2012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8C98C-7799-4D67-B35F-856424D29E2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7C75EF-294B-4D42-BAB9-897E4F0D7407}" type="datetimeFigureOut">
              <a:rPr lang="en-US" smtClean="0"/>
              <a:pPr/>
              <a:t>4/3/2012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8C98C-7799-4D67-B35F-856424D29E2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7C75EF-294B-4D42-BAB9-897E4F0D7407}" type="datetimeFigureOut">
              <a:rPr lang="en-US" smtClean="0"/>
              <a:pPr/>
              <a:t>4/3/2012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8C98C-7799-4D67-B35F-856424D29E2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7C75EF-294B-4D42-BAB9-897E4F0D7407}" type="datetimeFigureOut">
              <a:rPr lang="en-US" smtClean="0"/>
              <a:pPr/>
              <a:t>4/3/2012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F8C98C-7799-4D67-B35F-856424D29E25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VENUS AND JUPITER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March 3 – April 3,  2012</a:t>
            </a:r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MARCH 11TH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5" name="Content Placeholder 4" descr="march11labeled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063345" y="1600200"/>
            <a:ext cx="3017309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MARCH 12TH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6" name="Content Placeholder 5" descr="march12LABEL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063345" y="1600200"/>
            <a:ext cx="3017309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MARCH 13TH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5" name="Content Placeholder 4" descr="march13labeled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063345" y="1600200"/>
            <a:ext cx="3017309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MARCH 15TH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6" name="Content Placeholder 5" descr="march15labeled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063345" y="1600200"/>
            <a:ext cx="3017309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MARCH 17TH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5" name="Content Placeholder 4" descr="march17labeled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063345" y="1600200"/>
            <a:ext cx="3017309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MARCH 18TH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6" name="Content Placeholder 5" descr="march18labeled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063345" y="1600200"/>
            <a:ext cx="3017309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MARCH 19TH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5" name="Content Placeholder 4" descr="march19labeled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063345" y="1600200"/>
            <a:ext cx="3017309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MARCH 20TH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6" name="Content Placeholder 5" descr="march20labeed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063345" y="1600200"/>
            <a:ext cx="3017309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MARCH 21ST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5" name="Content Placeholder 4" descr="march21labeled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063345" y="1600200"/>
            <a:ext cx="3017309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MARCH 22ND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6" name="Content Placeholder 5" descr="march22labeled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063345" y="1600200"/>
            <a:ext cx="3017309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MARCH 3RD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" name="Content Placeholder 3" descr="march3labeled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063345" y="1600200"/>
            <a:ext cx="3017309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MARCH 23RD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5" name="Content Placeholder 4" descr="march23labeled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063345" y="1600200"/>
            <a:ext cx="3017309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MARCH 26TH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6" name="Content Placeholder 5" descr="march26LABELED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063345" y="1600200"/>
            <a:ext cx="3017309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MARCH 27TH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5" name="Content Placeholder 4" descr="march27labeled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063345" y="1600200"/>
            <a:ext cx="3017309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MARCH 30TH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6" name="Content Placeholder 5" descr="march30labeled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063345" y="1600200"/>
            <a:ext cx="3017309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MARCH 31ST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5" name="Content Placeholder 4" descr="march31labeled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063345" y="1600200"/>
            <a:ext cx="3017309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APRIL 2ND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6" name="Content Placeholder 5" descr="april2labeled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063345" y="1600200"/>
            <a:ext cx="3017309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APRIL </a:t>
            </a:r>
            <a:r>
              <a:rPr lang="en-US" dirty="0" smtClean="0">
                <a:solidFill>
                  <a:schemeClr val="bg1"/>
                </a:solidFill>
              </a:rPr>
              <a:t>3RD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5" name="Content Placeholder 4" descr="april3labeled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063345" y="1600200"/>
            <a:ext cx="3017309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MARCH  3 - 7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0" y="1981200"/>
            <a:ext cx="9525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0" y="4572000"/>
            <a:ext cx="9144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152400" y="5105400"/>
            <a:ext cx="89235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MARCH 3                     MARCH 4                    MARCH 5                   MARCH 6                  MARCH 7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33400" y="6019800"/>
            <a:ext cx="76705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THESE  FIVE IMAGES WERE TAKEN AT  ABOUT 6:00 P.M. EST WITH A 55MM LENS.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6" name="Content Placeholder 3" descr="march3labeled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943100"/>
            <a:ext cx="1752599" cy="2628899"/>
          </a:xfrm>
          <a:prstGeom prst="rect">
            <a:avLst/>
          </a:prstGeom>
        </p:spPr>
      </p:pic>
      <p:pic>
        <p:nvPicPr>
          <p:cNvPr id="17" name="Content Placeholder 3" descr="march4labeled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828800" y="1981200"/>
            <a:ext cx="1701800" cy="2552700"/>
          </a:xfrm>
          <a:prstGeom prst="rect">
            <a:avLst/>
          </a:prstGeom>
        </p:spPr>
      </p:pic>
      <p:pic>
        <p:nvPicPr>
          <p:cNvPr id="18" name="Content Placeholder 3" descr="march5LABELED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689350" y="1981200"/>
            <a:ext cx="1714500" cy="2571751"/>
          </a:xfrm>
          <a:prstGeom prst="rect">
            <a:avLst/>
          </a:prstGeom>
        </p:spPr>
      </p:pic>
      <p:pic>
        <p:nvPicPr>
          <p:cNvPr id="19" name="Content Placeholder 5" descr="march6labeled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562600" y="1981200"/>
            <a:ext cx="1727200" cy="2590800"/>
          </a:xfrm>
          <a:prstGeom prst="rect">
            <a:avLst/>
          </a:prstGeom>
        </p:spPr>
      </p:pic>
      <p:pic>
        <p:nvPicPr>
          <p:cNvPr id="21" name="Content Placeholder 20" descr="march7labeled.jpg"/>
          <p:cNvPicPr>
            <a:picLocks noGrp="1" noChangeAspect="1"/>
          </p:cNvPicPr>
          <p:nvPr>
            <p:ph idx="1"/>
          </p:nvPr>
        </p:nvPicPr>
        <p:blipFill>
          <a:blip r:embed="rId6" cstate="print"/>
          <a:stretch>
            <a:fillRect/>
          </a:stretch>
        </p:blipFill>
        <p:spPr>
          <a:xfrm>
            <a:off x="7391401" y="1981200"/>
            <a:ext cx="1752600" cy="262889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MARCH  8 - 12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0" y="1981200"/>
            <a:ext cx="9525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0" y="4572000"/>
            <a:ext cx="9144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152400" y="5105400"/>
            <a:ext cx="91159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MARCH 8                      MARCH 9                    MARCH 10                   MARCH 11                  MARCH 12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92321" y="5638800"/>
            <a:ext cx="795935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THESE IMAGES WERE TAKEN AT ABOUT 6:00 P.M. EST WITH THE  EXCEPTION OF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THE MARCH 9</a:t>
            </a:r>
            <a:r>
              <a:rPr lang="en-US" baseline="30000" dirty="0" smtClean="0">
                <a:solidFill>
                  <a:schemeClr val="bg1"/>
                </a:solidFill>
              </a:rPr>
              <a:t>TH</a:t>
            </a:r>
            <a:r>
              <a:rPr lang="en-US" dirty="0" smtClean="0">
                <a:solidFill>
                  <a:schemeClr val="bg1"/>
                </a:solidFill>
              </a:rPr>
              <a:t> IMAGE, THAT WAS TAKEN LATER. STARTING WITH MARCH 11</a:t>
            </a:r>
            <a:r>
              <a:rPr lang="en-US" baseline="30000" dirty="0" smtClean="0">
                <a:solidFill>
                  <a:schemeClr val="bg1"/>
                </a:solidFill>
              </a:rPr>
              <a:t>TH</a:t>
            </a:r>
            <a:r>
              <a:rPr lang="en-US" dirty="0" smtClean="0">
                <a:solidFill>
                  <a:schemeClr val="bg1"/>
                </a:solidFill>
              </a:rPr>
              <a:t>,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THE IMAGES WERE TAKEN AT ABOUT 7:00 P.M. EDT USING THE SAME 55MM LENS.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20" name="Picture 19" descr="march8labeled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981200"/>
            <a:ext cx="1752600" cy="2628900"/>
          </a:xfrm>
          <a:prstGeom prst="rect">
            <a:avLst/>
          </a:prstGeom>
        </p:spPr>
      </p:pic>
      <p:pic>
        <p:nvPicPr>
          <p:cNvPr id="9" name="Content Placeholder 8" descr="march9labeled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905000" y="1981200"/>
            <a:ext cx="1737255" cy="2605882"/>
          </a:xfrm>
        </p:spPr>
      </p:pic>
      <p:pic>
        <p:nvPicPr>
          <p:cNvPr id="10" name="Picture 9" descr="march10labeled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810000" y="1981200"/>
            <a:ext cx="1727200" cy="2590800"/>
          </a:xfrm>
          <a:prstGeom prst="rect">
            <a:avLst/>
          </a:prstGeom>
        </p:spPr>
      </p:pic>
      <p:pic>
        <p:nvPicPr>
          <p:cNvPr id="12" name="Picture 11" descr="march11labeled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638800" y="1981200"/>
            <a:ext cx="1727200" cy="2590800"/>
          </a:xfrm>
          <a:prstGeom prst="rect">
            <a:avLst/>
          </a:prstGeom>
        </p:spPr>
      </p:pic>
      <p:pic>
        <p:nvPicPr>
          <p:cNvPr id="17" name="Picture 16" descr="march12LABEL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467600" y="1981200"/>
            <a:ext cx="1701800" cy="25527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MARCH  13 - 17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0" y="1981200"/>
            <a:ext cx="9525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0" y="4572000"/>
            <a:ext cx="9144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152400" y="5105400"/>
            <a:ext cx="90326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MARCH 13                  MARCH 14                    MARCH 15                   MARCH 16              MARCH 17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09225" y="5562600"/>
            <a:ext cx="870930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THESE IMAGES  (EXCEPT FOR MARCH 14) WERE TAKEN AT ABOUT 7:00 P.M. EDT USING 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THE SAME 55MM LENS. SEE A GREATLY MAGNIFIED VERSION OF MR. HEILBRUNN’S MARCH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14</a:t>
            </a:r>
            <a:r>
              <a:rPr lang="en-US" baseline="30000" dirty="0" smtClean="0">
                <a:solidFill>
                  <a:schemeClr val="bg1"/>
                </a:solidFill>
              </a:rPr>
              <a:t>TH</a:t>
            </a:r>
            <a:r>
              <a:rPr lang="en-US" dirty="0" smtClean="0">
                <a:solidFill>
                  <a:schemeClr val="bg1"/>
                </a:solidFill>
              </a:rPr>
              <a:t>  PHOTOGRAPH TAKEN WITH A 420MM ZOOM LENS LOCATED AT THE END OF THIS</a:t>
            </a:r>
          </a:p>
          <a:p>
            <a:r>
              <a:rPr lang="en-US" smtClean="0">
                <a:solidFill>
                  <a:schemeClr val="bg1"/>
                </a:solidFill>
              </a:rPr>
              <a:t>PRESENTATION. 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6" name="Picture 15" descr="march13labeled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981200"/>
            <a:ext cx="1727200" cy="2590800"/>
          </a:xfrm>
          <a:prstGeom prst="rect">
            <a:avLst/>
          </a:prstGeom>
        </p:spPr>
      </p:pic>
      <p:pic>
        <p:nvPicPr>
          <p:cNvPr id="8" name="Picture 7" descr="march15labeled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683000" y="1981200"/>
            <a:ext cx="1727200" cy="25908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286000" y="3429000"/>
            <a:ext cx="9510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CLOUDY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0" name="Picture 9" descr="march17labeled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391400" y="1981200"/>
            <a:ext cx="1752600" cy="26289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019800" y="3429000"/>
            <a:ext cx="9510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CLOUDY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7" name="Picture 16" descr="march14Venus Jupiter Callisto Ganymede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057400" y="2400300"/>
            <a:ext cx="1371600" cy="10287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solidFill>
                  <a:schemeClr val="bg1"/>
                </a:solidFill>
              </a:rPr>
              <a:t>MARCH 4TH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" name="Content Placeholder 3" descr="march4labeled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063345" y="1600200"/>
            <a:ext cx="3017309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MARCH  18 - 22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0" y="1981200"/>
            <a:ext cx="9525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0" y="4572000"/>
            <a:ext cx="9144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152400" y="5105400"/>
            <a:ext cx="90326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MARCH 18                  MARCH 19                    MARCH 20                   MARCH 21              MARCH 22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92321" y="5638800"/>
            <a:ext cx="81174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THESE IMAGES WERE TAKEN AT ABOUT 7:30 P.M. EDT USING THE SAME 55MM LENS.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7" name="Picture 16" descr="march18labeled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981200"/>
            <a:ext cx="1701800" cy="2552700"/>
          </a:xfrm>
          <a:prstGeom prst="rect">
            <a:avLst/>
          </a:prstGeom>
        </p:spPr>
      </p:pic>
      <p:pic>
        <p:nvPicPr>
          <p:cNvPr id="8" name="Picture 7" descr="march19labeled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883885" y="2004152"/>
            <a:ext cx="1727200" cy="2590800"/>
          </a:xfrm>
          <a:prstGeom prst="rect">
            <a:avLst/>
          </a:prstGeom>
        </p:spPr>
      </p:pic>
      <p:pic>
        <p:nvPicPr>
          <p:cNvPr id="9" name="Picture 8" descr="march20labeed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730128" y="1981200"/>
            <a:ext cx="1727200" cy="2590800"/>
          </a:xfrm>
          <a:prstGeom prst="rect">
            <a:avLst/>
          </a:prstGeom>
        </p:spPr>
      </p:pic>
      <p:pic>
        <p:nvPicPr>
          <p:cNvPr id="10" name="Picture 9" descr="march21labeled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536894" y="1959166"/>
            <a:ext cx="1752600" cy="2628900"/>
          </a:xfrm>
          <a:prstGeom prst="rect">
            <a:avLst/>
          </a:prstGeom>
        </p:spPr>
      </p:pic>
      <p:pic>
        <p:nvPicPr>
          <p:cNvPr id="12" name="Picture 11" descr="march22labeled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438835" y="1981200"/>
            <a:ext cx="1727199" cy="25907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MARCH 23 - 27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0" y="1981200"/>
            <a:ext cx="9525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0" y="4572000"/>
            <a:ext cx="9144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152400" y="5105400"/>
            <a:ext cx="87152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MARCH 23                  MARCH24                MARCH 25                   MARCH 26            MARCH 27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92321" y="5638800"/>
            <a:ext cx="81174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THESE IMAGES WERE TAKEN AT ABOUT 7:30 P.M. EDT USING THE SAME 55MM LENS.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6" name="Picture 15" descr="march23labeled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981200"/>
            <a:ext cx="1727200" cy="25908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514600" y="3059668"/>
            <a:ext cx="9510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CLOUDY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096485" y="3059668"/>
            <a:ext cx="9510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CLOUDY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0" name="Picture 9" descr="march26LABELED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486400" y="1981200"/>
            <a:ext cx="1714500" cy="2571750"/>
          </a:xfrm>
          <a:prstGeom prst="rect">
            <a:avLst/>
          </a:prstGeom>
        </p:spPr>
      </p:pic>
      <p:pic>
        <p:nvPicPr>
          <p:cNvPr id="12" name="Picture 11" descr="march27labeled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416800" y="1981200"/>
            <a:ext cx="1727200" cy="2590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MARCH 28 – APRIL 1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0" y="1981200"/>
            <a:ext cx="9525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0" y="4572000"/>
            <a:ext cx="9144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152400" y="5105400"/>
            <a:ext cx="86210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MARCH 28                  MARCH29                MARCH 30                   MARCH 31                  APRIL 1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92321" y="5638800"/>
            <a:ext cx="81174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THESE IMAGES WERE TAKEN AT ABOUT 7:30 P.M. EDT USING THE SAME 55MM LENS.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57200" y="3059668"/>
            <a:ext cx="9510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CLOUDY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209800" y="3059668"/>
            <a:ext cx="9510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CLOUDY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7" name="Picture 16" descr="march30labeled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606800" y="1981200"/>
            <a:ext cx="1727200" cy="2590800"/>
          </a:xfrm>
          <a:prstGeom prst="rect">
            <a:avLst/>
          </a:prstGeom>
        </p:spPr>
      </p:pic>
      <p:pic>
        <p:nvPicPr>
          <p:cNvPr id="10" name="Picture 9" descr="march31labeled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562600" y="1981200"/>
            <a:ext cx="1752600" cy="26289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7848600" y="3048000"/>
            <a:ext cx="9510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CLOUDY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APRIL 2 – APRIL 6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0" y="1981200"/>
            <a:ext cx="9525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0" y="4572000"/>
            <a:ext cx="9144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152400" y="5105400"/>
            <a:ext cx="79800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APRIL 2       </a:t>
            </a:r>
            <a:r>
              <a:rPr lang="en-US" dirty="0" smtClean="0">
                <a:solidFill>
                  <a:schemeClr val="bg1"/>
                </a:solidFill>
              </a:rPr>
              <a:t>                       </a:t>
            </a:r>
            <a:r>
              <a:rPr lang="en-US" dirty="0" smtClean="0">
                <a:solidFill>
                  <a:schemeClr val="bg1"/>
                </a:solidFill>
              </a:rPr>
              <a:t>APRIL 3                      APRIL 4                   APRIL 5           APRIL6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92321" y="5638800"/>
            <a:ext cx="81174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THESE IMAGES WERE TAKEN AT ABOUT 7:30 P.M. EDT USING THE SAME 55MM LENS.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2" name="Picture 11" descr="april2labeled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981200"/>
            <a:ext cx="1752600" cy="2628900"/>
          </a:xfrm>
          <a:prstGeom prst="rect">
            <a:avLst/>
          </a:prstGeom>
        </p:spPr>
      </p:pic>
      <p:pic>
        <p:nvPicPr>
          <p:cNvPr id="8" name="Picture 7" descr="april3labeled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057400" y="2000250"/>
            <a:ext cx="1714500" cy="25717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MARCH  3 - 7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38800" y="1981200"/>
            <a:ext cx="1607044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33800" y="1981200"/>
            <a:ext cx="1676400" cy="24465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05000" y="1981200"/>
            <a:ext cx="1645547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1981200"/>
            <a:ext cx="1676400" cy="2485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1" name="Straight Connector 10"/>
          <p:cNvCxnSpPr/>
          <p:nvPr/>
        </p:nvCxnSpPr>
        <p:spPr>
          <a:xfrm>
            <a:off x="0" y="1981200"/>
            <a:ext cx="9525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0" y="4419600"/>
            <a:ext cx="9144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152400" y="4648200"/>
            <a:ext cx="84770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2089.8                             1904.1                        1709.3                     1539.0                      1354.0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33400" y="6019800"/>
            <a:ext cx="80841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ALL FIVE IMAGES WERE TAKEN AT  ABOUT 6:00 P.M. EST WITH A 55MM LENS. THE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DISTANCE BETWEEN THE PLANETS WAS MEASURED TO THE NEAREST 0.1 OF A PIXEL.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394002" y="1905000"/>
            <a:ext cx="1749998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189550" y="1524000"/>
            <a:ext cx="87649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MARCH 3                     MARCH 4                    MARCH 5                   MARCH 6                  MARCH 7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MARCH  8 </a:t>
            </a:r>
            <a:r>
              <a:rPr lang="en-US" smtClean="0">
                <a:solidFill>
                  <a:schemeClr val="bg1"/>
                </a:solidFill>
              </a:rPr>
              <a:t>- 12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0" y="1981200"/>
            <a:ext cx="9525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0" y="4419600"/>
            <a:ext cx="9144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152400" y="4648200"/>
            <a:ext cx="90252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1204.8                            1026.2                        903.4                              811.5                           697.7    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28600" y="5105400"/>
            <a:ext cx="832324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THESE IMAGES WERE TAKEN AT ABOUT 6:00 P.M. EST WITH THE  EXCEPTION OF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THE MARCH 9</a:t>
            </a:r>
            <a:r>
              <a:rPr lang="en-US" baseline="30000" dirty="0" smtClean="0">
                <a:solidFill>
                  <a:schemeClr val="bg1"/>
                </a:solidFill>
              </a:rPr>
              <a:t>TH</a:t>
            </a:r>
            <a:r>
              <a:rPr lang="en-US" dirty="0" smtClean="0">
                <a:solidFill>
                  <a:schemeClr val="bg1"/>
                </a:solidFill>
              </a:rPr>
              <a:t> IMAGE, THAT WAS TAKEN LATER. STARTING WITH MARCH 11</a:t>
            </a:r>
            <a:r>
              <a:rPr lang="en-US" baseline="30000" dirty="0" smtClean="0">
                <a:solidFill>
                  <a:schemeClr val="bg1"/>
                </a:solidFill>
              </a:rPr>
              <a:t>TH</a:t>
            </a:r>
            <a:r>
              <a:rPr lang="en-US" dirty="0" smtClean="0">
                <a:solidFill>
                  <a:schemeClr val="bg1"/>
                </a:solidFill>
              </a:rPr>
              <a:t>,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THE IMAGES WERE TAKEN AT ABOUT 7:00 P.M. EDT USING THE SAME 55MM LENS. THE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DISTANCE BETWEEN THE PLANETS WAS MEASURED TO THE NEAREST 0.1 OF A PIXEL.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057400"/>
            <a:ext cx="1600200" cy="23188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28800" y="1981200"/>
            <a:ext cx="1633126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56275" y="1981200"/>
            <a:ext cx="1631450" cy="24566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228600" y="1524000"/>
            <a:ext cx="91688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MARCH 8                      MARCH 9                    MARCH 10               MARCH 11                  MARCH 12</a:t>
            </a:r>
          </a:p>
          <a:p>
            <a:endParaRPr lang="en-US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15000" y="1981200"/>
            <a:ext cx="1626858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541162" y="1981200"/>
            <a:ext cx="1602838" cy="23950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MARCH  13 - 17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0" y="1981200"/>
            <a:ext cx="9525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0" y="4419600"/>
            <a:ext cx="9144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0" y="4648200"/>
            <a:ext cx="85958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      637.2                                 CLOUDY                     773.4                      CLOUDY                1072.6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28600" y="5105400"/>
            <a:ext cx="87441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THESE IMAGES WERE TAKEN AT ABOUT 7:00 P.M. EDT USING THE SAME 55MM LENS. THE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DISTANCE BETWEEN THE PLANETS WAS MEASURED TO THE NEAREST 0.1 OF A PIXEL.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52400" y="1524000"/>
            <a:ext cx="87681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MARCH 13                      MARCH 14                   MARCH 15               MARCH 16            MARCH 17</a:t>
            </a:r>
          </a:p>
          <a:p>
            <a:endParaRPr lang="en-US" dirty="0"/>
          </a:p>
        </p:txBody>
      </p:sp>
      <p:sp>
        <p:nvSpPr>
          <p:cNvPr id="16" name="Content Placeholder 1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en-US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1981200"/>
            <a:ext cx="1600200" cy="24040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62400" y="1981200"/>
            <a:ext cx="1600200" cy="240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15200" y="1981200"/>
            <a:ext cx="1600200" cy="240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MARCH  18 - 22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0" y="1981200"/>
            <a:ext cx="9525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0" y="4419600"/>
            <a:ext cx="9144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0" y="4648200"/>
            <a:ext cx="90059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      1347.2                                   1347.7                      1495.5                         1711.8                  1972.2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28600" y="5105400"/>
            <a:ext cx="87441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THESE IMAGES WERE TAKEN AT ABOUT 7:30 P.M. EDT USING THE SAME 55MM LENS. THE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DISTANCE BETWEEN THE PLANETS WAS MEASURED TO THE NEAREST 0.1 OF A PIXEL.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52400" y="1524000"/>
            <a:ext cx="91912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MARCH 18                      MARCH 19              MARCH 20               MARCH 21                    MARCH 22</a:t>
            </a:r>
          </a:p>
          <a:p>
            <a:endParaRPr lang="en-US" dirty="0"/>
          </a:p>
        </p:txBody>
      </p:sp>
      <p:sp>
        <p:nvSpPr>
          <p:cNvPr id="16" name="Content Placeholder 1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2030412"/>
            <a:ext cx="1600200" cy="2389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81200" y="1981200"/>
            <a:ext cx="1574800" cy="23954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71900" y="1981200"/>
            <a:ext cx="1600200" cy="2402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638800" y="1981200"/>
            <a:ext cx="1638181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543800" y="2019744"/>
            <a:ext cx="1600200" cy="240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MARCH  23 - 27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0" y="1981200"/>
            <a:ext cx="9525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0" y="4419600"/>
            <a:ext cx="9144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0" y="4648200"/>
            <a:ext cx="83538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      2088.4                      CLOUDY                       </a:t>
            </a:r>
            <a:r>
              <a:rPr lang="en-US" dirty="0" err="1" smtClean="0">
                <a:solidFill>
                  <a:schemeClr val="bg1"/>
                </a:solidFill>
              </a:rPr>
              <a:t>CLOUDY</a:t>
            </a:r>
            <a:r>
              <a:rPr lang="en-US" dirty="0" smtClean="0">
                <a:solidFill>
                  <a:schemeClr val="bg1"/>
                </a:solidFill>
              </a:rPr>
              <a:t>               2593.8                      2662.8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28600" y="5105400"/>
            <a:ext cx="87441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THESE IMAGES WERE TAKEN AT ABOUT 7:30 P.M. EDT USING THE SAME 55MM LENS. THE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DISTANCE BETWEEN THE PLANETS WAS MEASURED TO THE NEAREST 0.1 OF A PIXEL.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52400" y="1524000"/>
            <a:ext cx="84507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MARCH 23                      MARCH 24         MARCH 25               MARCH 26               MARCH 27</a:t>
            </a:r>
          </a:p>
          <a:p>
            <a:endParaRPr lang="en-US" dirty="0"/>
          </a:p>
        </p:txBody>
      </p:sp>
      <p:sp>
        <p:nvSpPr>
          <p:cNvPr id="16" name="Content Placeholder 1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en-US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1981200"/>
            <a:ext cx="1676400" cy="2489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57800" y="1981200"/>
            <a:ext cx="1600199" cy="24133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86600" y="1980842"/>
            <a:ext cx="1600200" cy="2396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MARCH  28 – APRIL 1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0" y="1981200"/>
            <a:ext cx="9525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0" y="4419600"/>
            <a:ext cx="9144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0" y="4648200"/>
            <a:ext cx="89534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      CLOUDY                    </a:t>
            </a:r>
            <a:r>
              <a:rPr lang="en-US" dirty="0" err="1" smtClean="0">
                <a:solidFill>
                  <a:schemeClr val="bg1"/>
                </a:solidFill>
              </a:rPr>
              <a:t>CLOUDY</a:t>
            </a:r>
            <a:r>
              <a:rPr lang="en-US" dirty="0" smtClean="0">
                <a:solidFill>
                  <a:schemeClr val="bg1"/>
                </a:solidFill>
              </a:rPr>
              <a:t>               3192.0                           3317.4                    CLOUDY         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28600" y="5105400"/>
            <a:ext cx="87441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THESE IMAGES WERE TAKEN AT ABOUT 7:30 P.M. EDT USING THE SAME 55MM LENS. THE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DISTANCE BETWEEN THE PLANETS WAS MEASURED TO THE NEAREST 0.1 OF A PIXEL.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52400" y="1524000"/>
            <a:ext cx="78804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MARCH 28                MARCH 29            MARCH 30               MARCH 31             APRIL 1</a:t>
            </a:r>
          </a:p>
          <a:p>
            <a:endParaRPr lang="en-US" dirty="0"/>
          </a:p>
        </p:txBody>
      </p:sp>
      <p:pic>
        <p:nvPicPr>
          <p:cNvPr id="3" name="Content Placeholder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72804" y="1942655"/>
            <a:ext cx="1656396" cy="24942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0" y="1981200"/>
            <a:ext cx="162938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MARCH 5TH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" name="Content Placeholder 3" descr="march5LABELED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063345" y="1600200"/>
            <a:ext cx="3017309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APRIL 2 – APRIL 6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0" y="1981200"/>
            <a:ext cx="9525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0" y="4419600"/>
            <a:ext cx="9144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0" y="4648200"/>
            <a:ext cx="33746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      </a:t>
            </a:r>
            <a:r>
              <a:rPr lang="en-US" dirty="0" smtClean="0">
                <a:solidFill>
                  <a:schemeClr val="bg1"/>
                </a:solidFill>
              </a:rPr>
              <a:t>3661.3                              3855.7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28600" y="5105400"/>
            <a:ext cx="87441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THESE IMAGES WERE TAKEN AT ABOUT 7:30 P.M. EDT USING THE SAME 55MM LENS. THE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DISTANCE BETWEEN THE PLANETS WAS MEASURED TO THE NEAREST 0.1 OF A PIXEL.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28600" y="1524000"/>
            <a:ext cx="75568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   APRIL 2       </a:t>
            </a:r>
            <a:r>
              <a:rPr lang="en-US" dirty="0" smtClean="0">
                <a:solidFill>
                  <a:schemeClr val="bg1"/>
                </a:solidFill>
              </a:rPr>
              <a:t>                   </a:t>
            </a:r>
            <a:r>
              <a:rPr lang="en-US" dirty="0" smtClean="0">
                <a:solidFill>
                  <a:schemeClr val="bg1"/>
                </a:solidFill>
              </a:rPr>
              <a:t>APRIL 3            APRIL 4          APRIL 5                     APRIL 6</a:t>
            </a:r>
          </a:p>
          <a:p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9492" y="1981200"/>
            <a:ext cx="1619308" cy="2438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Content Placeholder 15"/>
          <p:cNvSpPr>
            <a:spLocks noGrp="1"/>
          </p:cNvSpPr>
          <p:nvPr>
            <p:ph idx="1"/>
          </p:nvPr>
        </p:nvSpPr>
        <p:spPr>
          <a:xfrm>
            <a:off x="0" y="1371600"/>
            <a:ext cx="8229600" cy="4525963"/>
          </a:xfrm>
        </p:spPr>
        <p:txBody>
          <a:bodyPr/>
          <a:lstStyle/>
          <a:p>
            <a:pPr>
              <a:buNone/>
            </a:pP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33600" y="1981200"/>
            <a:ext cx="1600200" cy="2402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762000" y="152400"/>
          <a:ext cx="7620000" cy="7040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70000"/>
                <a:gridCol w="1270000"/>
                <a:gridCol w="1270000"/>
                <a:gridCol w="1270000"/>
                <a:gridCol w="1270000"/>
                <a:gridCol w="1270000"/>
              </a:tblGrid>
              <a:tr h="1132114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MARCH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DISTANCE APART IN PIXELS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MARCH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DISTANCE APART IN PIXELS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APRIL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DISTANCE APART IN PIXELS</a:t>
                      </a:r>
                    </a:p>
                    <a:p>
                      <a:pPr algn="ctr"/>
                      <a:endParaRPr lang="en-US" dirty="0"/>
                    </a:p>
                  </a:txBody>
                  <a:tcPr/>
                </a:tc>
              </a:tr>
              <a:tr h="348343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2089.8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1072.6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CLOUDY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48343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1904.1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1347.2*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3661.3</a:t>
                      </a:r>
                      <a:endParaRPr lang="en-US" dirty="0"/>
                    </a:p>
                  </a:txBody>
                  <a:tcPr/>
                </a:tc>
              </a:tr>
              <a:tr h="348343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1709.3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19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1347.7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3855.7</a:t>
                      </a:r>
                      <a:endParaRPr lang="en-US" dirty="0"/>
                    </a:p>
                  </a:txBody>
                  <a:tcPr/>
                </a:tc>
              </a:tr>
              <a:tr h="348343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1539.0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mtClean="0"/>
                        <a:t>1495.5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</a:tr>
              <a:tr h="348343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1354.0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1711.8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</a:tr>
              <a:tr h="348343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1204.8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mtClean="0"/>
                        <a:t>1972.2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</a:tr>
              <a:tr h="348343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1026.2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mtClean="0"/>
                        <a:t>2088.4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</a:tr>
              <a:tr h="348343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903.4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CLOUDY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</a:tr>
              <a:tr h="348343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811.5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CLOUDY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</a:tr>
              <a:tr h="348343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697.7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2593.8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</a:tr>
              <a:tr h="348343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637.2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2662.8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</a:tr>
              <a:tr h="348343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CLOUDY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CLOUDY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</a:tr>
              <a:tr h="348343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773.4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mtClean="0"/>
                        <a:t>CLOUDY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</a:tr>
              <a:tr h="348343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CLOUDY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3192.0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</a:tr>
              <a:tr h="348343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3317.4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</a:tr>
              <a:tr h="348343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march14Venus Jupiter Callisto Ganymed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609600" y="-914400"/>
            <a:ext cx="11277600" cy="84582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57200" y="1371600"/>
            <a:ext cx="439581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MARCH 14 IMAGE OF VENUS AND JUPITER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NOTE THE TWO JOVIAN SATELLITES CALLISTO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AND GANYMEDE ABOVE JUPITER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791200" y="5867400"/>
            <a:ext cx="28130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Mark Heilbrunn Photograph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2125" y="1524000"/>
            <a:ext cx="5619750" cy="481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first quarter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272032" y="1371600"/>
            <a:ext cx="6510528" cy="5486400"/>
          </a:xfrm>
        </p:spPr>
      </p:pic>
      <p:sp>
        <p:nvSpPr>
          <p:cNvPr id="5" name="TextBox 4"/>
          <p:cNvSpPr txBox="1"/>
          <p:nvPr/>
        </p:nvSpPr>
        <p:spPr>
          <a:xfrm>
            <a:off x="2819400" y="3962400"/>
            <a:ext cx="16426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FIRST QUARTER</a:t>
            </a:r>
          </a:p>
          <a:p>
            <a:pPr algn="ctr"/>
            <a:r>
              <a:rPr lang="en-US" dirty="0" smtClean="0">
                <a:solidFill>
                  <a:schemeClr val="bg1"/>
                </a:solidFill>
              </a:rPr>
              <a:t>3/31/2012</a:t>
            </a:r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3413" y="733425"/>
            <a:ext cx="7875587" cy="5391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solidFill>
                  <a:schemeClr val="bg1"/>
                </a:solidFill>
              </a:rPr>
              <a:t>VENUS &amp; PLEIADES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" name="Content Placeholder 3" descr="vpmarch31labeled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1752600"/>
            <a:ext cx="3017309" cy="4525963"/>
          </a:xfrm>
        </p:spPr>
      </p:pic>
      <p:pic>
        <p:nvPicPr>
          <p:cNvPr id="5" name="Picture 4" descr="VPAPRIL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810000" y="1905000"/>
            <a:ext cx="4419600" cy="29464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MARCH 6TH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6" name="Content Placeholder 5" descr="march6labeled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063345" y="1600200"/>
            <a:ext cx="3017309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MARCH 7TH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5" name="Content Placeholder 4" descr="march7labeled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063345" y="1600200"/>
            <a:ext cx="3017309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MARCH 8TH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8" name="Content Placeholder 7" descr="march8labeled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063345" y="1600200"/>
            <a:ext cx="3017309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MARCH 9TH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5" name="Content Placeholder 4" descr="march9labeled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063345" y="1600200"/>
            <a:ext cx="3017309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MARCH 10TH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6" name="Content Placeholder 5" descr="march10labeled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063345" y="1600200"/>
            <a:ext cx="3017309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1401</TotalTime>
  <Words>840</Words>
  <Application>Microsoft Office PowerPoint</Application>
  <PresentationFormat>On-screen Show (4:3)</PresentationFormat>
  <Paragraphs>188</Paragraphs>
  <Slides>46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47" baseType="lpstr">
      <vt:lpstr>Office Theme</vt:lpstr>
      <vt:lpstr>VENUS AND JUPITER</vt:lpstr>
      <vt:lpstr>MARCH 3RD</vt:lpstr>
      <vt:lpstr>MARCH 4TH</vt:lpstr>
      <vt:lpstr>MARCH 5TH</vt:lpstr>
      <vt:lpstr>MARCH 6TH</vt:lpstr>
      <vt:lpstr>MARCH 7TH</vt:lpstr>
      <vt:lpstr>MARCH 8TH</vt:lpstr>
      <vt:lpstr>MARCH 9TH</vt:lpstr>
      <vt:lpstr>MARCH 10TH</vt:lpstr>
      <vt:lpstr>MARCH 11TH</vt:lpstr>
      <vt:lpstr>MARCH 12TH</vt:lpstr>
      <vt:lpstr>MARCH 13TH</vt:lpstr>
      <vt:lpstr>MARCH 15TH</vt:lpstr>
      <vt:lpstr>MARCH 17TH</vt:lpstr>
      <vt:lpstr>MARCH 18TH</vt:lpstr>
      <vt:lpstr>MARCH 19TH</vt:lpstr>
      <vt:lpstr>MARCH 20TH</vt:lpstr>
      <vt:lpstr>MARCH 21ST</vt:lpstr>
      <vt:lpstr>MARCH 22ND</vt:lpstr>
      <vt:lpstr>MARCH 23RD</vt:lpstr>
      <vt:lpstr>MARCH 26TH</vt:lpstr>
      <vt:lpstr>MARCH 27TH</vt:lpstr>
      <vt:lpstr>MARCH 30TH</vt:lpstr>
      <vt:lpstr>MARCH 31ST</vt:lpstr>
      <vt:lpstr>APRIL 2ND</vt:lpstr>
      <vt:lpstr>APRIL 3RD</vt:lpstr>
      <vt:lpstr>MARCH  3 - 7</vt:lpstr>
      <vt:lpstr>MARCH  8 - 12</vt:lpstr>
      <vt:lpstr>MARCH  13 - 17</vt:lpstr>
      <vt:lpstr>MARCH  18 - 22</vt:lpstr>
      <vt:lpstr>MARCH 23 - 27</vt:lpstr>
      <vt:lpstr>MARCH 28 – APRIL 1</vt:lpstr>
      <vt:lpstr>APRIL 2 – APRIL 6</vt:lpstr>
      <vt:lpstr>MARCH  3 - 7</vt:lpstr>
      <vt:lpstr>MARCH  8 - 12</vt:lpstr>
      <vt:lpstr>MARCH  13 - 17</vt:lpstr>
      <vt:lpstr>MARCH  18 - 22</vt:lpstr>
      <vt:lpstr>MARCH  23 - 27</vt:lpstr>
      <vt:lpstr>MARCH  28 – APRIL 1</vt:lpstr>
      <vt:lpstr>APRIL 2 – APRIL 6</vt:lpstr>
      <vt:lpstr> </vt:lpstr>
      <vt:lpstr>Slide 42</vt:lpstr>
      <vt:lpstr>Slide 43</vt:lpstr>
      <vt:lpstr>Slide 44</vt:lpstr>
      <vt:lpstr>Slide 45</vt:lpstr>
      <vt:lpstr>VENUS &amp; PLEIADES</vt:lpstr>
    </vt:vector>
  </TitlesOfParts>
  <Company>Hewlett-Packard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VENUS AND JUPITER</dc:title>
  <dc:creator>Charlie</dc:creator>
  <cp:lastModifiedBy>Charlie</cp:lastModifiedBy>
  <cp:revision>63</cp:revision>
  <dcterms:created xsi:type="dcterms:W3CDTF">2012-03-05T11:20:33Z</dcterms:created>
  <dcterms:modified xsi:type="dcterms:W3CDTF">2012-04-04T00:43:50Z</dcterms:modified>
</cp:coreProperties>
</file>